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doc" ContentType="application/msword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3"/>
  </p:notesMasterIdLst>
  <p:handoutMasterIdLst>
    <p:handoutMasterId r:id="rId64"/>
  </p:handoutMasterIdLst>
  <p:sldIdLst>
    <p:sldId id="256" r:id="rId2"/>
    <p:sldId id="289" r:id="rId3"/>
    <p:sldId id="308" r:id="rId4"/>
    <p:sldId id="311" r:id="rId5"/>
    <p:sldId id="309" r:id="rId6"/>
    <p:sldId id="310" r:id="rId7"/>
    <p:sldId id="312" r:id="rId8"/>
    <p:sldId id="313" r:id="rId9"/>
    <p:sldId id="291" r:id="rId10"/>
    <p:sldId id="292" r:id="rId11"/>
    <p:sldId id="306" r:id="rId12"/>
    <p:sldId id="293" r:id="rId13"/>
    <p:sldId id="294" r:id="rId14"/>
    <p:sldId id="296" r:id="rId15"/>
    <p:sldId id="295" r:id="rId16"/>
    <p:sldId id="297" r:id="rId17"/>
    <p:sldId id="298" r:id="rId18"/>
    <p:sldId id="301" r:id="rId19"/>
    <p:sldId id="302" r:id="rId20"/>
    <p:sldId id="303" r:id="rId21"/>
    <p:sldId id="304" r:id="rId22"/>
    <p:sldId id="305" r:id="rId23"/>
    <p:sldId id="290" r:id="rId24"/>
    <p:sldId id="257" r:id="rId25"/>
    <p:sldId id="269" r:id="rId26"/>
    <p:sldId id="258" r:id="rId27"/>
    <p:sldId id="260" r:id="rId28"/>
    <p:sldId id="284" r:id="rId29"/>
    <p:sldId id="261" r:id="rId30"/>
    <p:sldId id="266" r:id="rId31"/>
    <p:sldId id="287" r:id="rId32"/>
    <p:sldId id="262" r:id="rId33"/>
    <p:sldId id="268" r:id="rId34"/>
    <p:sldId id="267" r:id="rId35"/>
    <p:sldId id="263" r:id="rId36"/>
    <p:sldId id="264" r:id="rId37"/>
    <p:sldId id="270" r:id="rId38"/>
    <p:sldId id="275" r:id="rId39"/>
    <p:sldId id="271" r:id="rId40"/>
    <p:sldId id="276" r:id="rId41"/>
    <p:sldId id="273" r:id="rId42"/>
    <p:sldId id="277" r:id="rId43"/>
    <p:sldId id="274" r:id="rId44"/>
    <p:sldId id="278" r:id="rId45"/>
    <p:sldId id="279" r:id="rId46"/>
    <p:sldId id="283" r:id="rId47"/>
    <p:sldId id="280" r:id="rId48"/>
    <p:sldId id="314" r:id="rId49"/>
    <p:sldId id="315" r:id="rId50"/>
    <p:sldId id="328" r:id="rId51"/>
    <p:sldId id="316" r:id="rId52"/>
    <p:sldId id="317" r:id="rId53"/>
    <p:sldId id="318" r:id="rId54"/>
    <p:sldId id="319" r:id="rId55"/>
    <p:sldId id="321" r:id="rId56"/>
    <p:sldId id="323" r:id="rId57"/>
    <p:sldId id="324" r:id="rId58"/>
    <p:sldId id="325" r:id="rId59"/>
    <p:sldId id="327" r:id="rId60"/>
    <p:sldId id="281" r:id="rId61"/>
    <p:sldId id="320" r:id="rId6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66FF33"/>
    <a:srgbClr val="FF00FF"/>
    <a:srgbClr val="800080"/>
    <a:srgbClr val="0033CC"/>
    <a:srgbClr val="66FF66"/>
    <a:srgbClr val="99FF66"/>
    <a:srgbClr val="00FF00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0155" autoAdjust="0"/>
    <p:restoredTop sz="94675" autoAdjust="0"/>
  </p:normalViewPr>
  <p:slideViewPr>
    <p:cSldViewPr>
      <p:cViewPr>
        <p:scale>
          <a:sx n="86" d="100"/>
          <a:sy n="86" d="100"/>
        </p:scale>
        <p:origin x="-402" y="-72"/>
      </p:cViewPr>
      <p:guideLst>
        <p:guide orient="horz" pos="2160"/>
        <p:guide pos="2880"/>
      </p:guideLst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36"/>
    </p:cViewPr>
  </p:sorterViewPr>
  <p:notesViewPr>
    <p:cSldViewPr>
      <p:cViewPr varScale="1">
        <p:scale>
          <a:sx n="38" d="100"/>
          <a:sy n="38" d="100"/>
        </p:scale>
        <p:origin x="-1554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wmf"/></Relationships>
</file>

<file path=ppt/drawings/_rels/vmlDrawing1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wmf"/><Relationship Id="rId1" Type="http://schemas.openxmlformats.org/officeDocument/2006/relationships/image" Target="../media/image33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1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5.wmf"/></Relationships>
</file>

<file path=ppt/drawings/_rels/vmlDrawing2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2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emf"/><Relationship Id="rId1" Type="http://schemas.openxmlformats.org/officeDocument/2006/relationships/image" Target="../media/image42.wmf"/><Relationship Id="rId4" Type="http://schemas.openxmlformats.org/officeDocument/2006/relationships/image" Target="../media/image45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wmf"/><Relationship Id="rId1" Type="http://schemas.openxmlformats.org/officeDocument/2006/relationships/image" Target="../media/image46.wmf"/></Relationships>
</file>

<file path=ppt/drawings/_rels/vmlDrawing2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image" Target="../media/image49.wmf"/><Relationship Id="rId1" Type="http://schemas.openxmlformats.org/officeDocument/2006/relationships/image" Target="../media/image48.wmf"/><Relationship Id="rId4" Type="http://schemas.openxmlformats.org/officeDocument/2006/relationships/image" Target="../media/image51.wmf"/></Relationships>
</file>

<file path=ppt/drawings/_rels/vmlDrawing2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3.wmf"/><Relationship Id="rId1" Type="http://schemas.openxmlformats.org/officeDocument/2006/relationships/image" Target="../media/image52.wmf"/></Relationships>
</file>

<file path=ppt/drawings/_rels/vmlDrawing25.vml.rels><?xml version="1.0" encoding="UTF-8" standalone="yes"?>
<Relationships xmlns="http://schemas.openxmlformats.org/package/2006/relationships"><Relationship Id="rId2" Type="http://schemas.openxmlformats.org/officeDocument/2006/relationships/image" Target="../media/image55.wmf"/><Relationship Id="rId1" Type="http://schemas.openxmlformats.org/officeDocument/2006/relationships/image" Target="../media/image54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Relationship Id="rId4" Type="http://schemas.openxmlformats.org/officeDocument/2006/relationships/image" Target="../media/image19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03364F3C-2675-4ECF-BEBF-57750B920F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861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BB7ED35-5FE6-456A-BAE7-B7D66CA43F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C61248-31D7-460C-A15A-E791A567ABEF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5B1BC2-A559-4413-832E-F59F83B3C992}" type="slidenum">
              <a:rPr lang="en-US" smtClean="0">
                <a:cs typeface="Arial" charset="0"/>
              </a:rPr>
              <a:pPr/>
              <a:t>2</a:t>
            </a:fld>
            <a:endParaRPr lang="en-US" smtClean="0">
              <a:cs typeface="Arial" charset="0"/>
            </a:endParaRPr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A0720-1461-4CCF-81B9-C885CCDE63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0F610-9014-45AA-B35E-AEC3A2A0C3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74AB1-CC95-4612-9E4A-D1265A2E8E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72361-E250-4956-8A85-A5C3D0F5DD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08715-B194-4672-BB48-522E7CF10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6B488-1A6D-4E16-9138-9CD6629095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47ACA-2863-4EE2-8322-EF5CA50BE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B34B3-564C-419C-9361-484B79F26B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883D3-9A09-44CA-92AE-BC1F399D00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DF514-4FAD-4D86-8A08-7C22322B8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D62CF-88D4-4F99-9466-4BDEF27054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4F0ADE5D-FB54-4D1F-8DA8-AF6FE3C84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Office_Word_97_-_2003_Document55.doc"/><Relationship Id="rId3" Type="http://schemas.openxmlformats.org/officeDocument/2006/relationships/image" Target="../media/image1.png"/><Relationship Id="rId7" Type="http://schemas.openxmlformats.org/officeDocument/2006/relationships/oleObject" Target="../embeddings/Microsoft_Office_Word_97_-_2003_Document44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Microsoft_Office_Word_97_-_2003_Document33.doc"/><Relationship Id="rId5" Type="http://schemas.openxmlformats.org/officeDocument/2006/relationships/oleObject" Target="../embeddings/Microsoft_Office_Word_97_-_2003_Document22.doc"/><Relationship Id="rId4" Type="http://schemas.openxmlformats.org/officeDocument/2006/relationships/oleObject" Target="../embeddings/Microsoft_Office_Word_97_-_2003_Document11.doc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Microsoft_Office_Word_97_-_2003_Document77.doc"/><Relationship Id="rId4" Type="http://schemas.openxmlformats.org/officeDocument/2006/relationships/oleObject" Target="../embeddings/Microsoft_Office_Word_97_-_2003_Document66.doc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88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99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Microsoft_Office_Word_97_-_2003_Document1010.doc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Microsoft_Office_Word_97_-_2003_Document1111.doc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audio" Target="../media/audio3.wav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oleObject" Target="../embeddings/Microsoft_Office_Word_97_-_2003_Document1515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Microsoft_Office_Word_97_-_2003_Document1414.doc"/><Relationship Id="rId5" Type="http://schemas.openxmlformats.org/officeDocument/2006/relationships/oleObject" Target="../embeddings/Microsoft_Office_Word_97_-_2003_Document1313.doc"/><Relationship Id="rId4" Type="http://schemas.openxmlformats.org/officeDocument/2006/relationships/oleObject" Target="../embeddings/Microsoft_Office_Word_97_-_2003_Document1212.doc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Microsoft_Office_Word_97_-_2003_Document1717.doc"/><Relationship Id="rId4" Type="http://schemas.openxmlformats.org/officeDocument/2006/relationships/oleObject" Target="../embeddings/Microsoft_Office_Word_97_-_2003_Document1616.doc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1818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1.png"/><Relationship Id="rId4" Type="http://schemas.openxmlformats.org/officeDocument/2006/relationships/oleObject" Target="../embeddings/Microsoft_Office_Word_97_-_2003_Document1919.doc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020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.png"/><Relationship Id="rId5" Type="http://schemas.openxmlformats.org/officeDocument/2006/relationships/oleObject" Target="../embeddings/Microsoft_Office_Word_97_-_2003_Document2222.doc"/><Relationship Id="rId4" Type="http://schemas.openxmlformats.org/officeDocument/2006/relationships/oleObject" Target="../embeddings/Microsoft_Office_Word_97_-_2003_Document2121.doc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323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.png"/><Relationship Id="rId5" Type="http://schemas.openxmlformats.org/officeDocument/2006/relationships/oleObject" Target="../embeddings/Microsoft_Office_Word_97_-_2003_Document2525.doc"/><Relationship Id="rId4" Type="http://schemas.openxmlformats.org/officeDocument/2006/relationships/oleObject" Target="../embeddings/Microsoft_Office_Word_97_-_2003_Document2424.doc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1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626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4.v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727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5.vml"/><Relationship Id="rId5" Type="http://schemas.openxmlformats.org/officeDocument/2006/relationships/image" Target="../media/image1.png"/><Relationship Id="rId4" Type="http://schemas.openxmlformats.org/officeDocument/2006/relationships/oleObject" Target="../embeddings/Microsoft_Office_Word_97_-_2003_Document2828.doc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2929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6.vml"/><Relationship Id="rId4" Type="http://schemas.openxmlformats.org/officeDocument/2006/relationships/image" Target="../media/image1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7.vml"/><Relationship Id="rId4" Type="http://schemas.openxmlformats.org/officeDocument/2006/relationships/image" Target="../media/image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3030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8.vml"/><Relationship Id="rId4" Type="http://schemas.openxmlformats.org/officeDocument/2006/relationships/image" Target="../media/image1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3131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7.bin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323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0.vml"/><Relationship Id="rId5" Type="http://schemas.openxmlformats.org/officeDocument/2006/relationships/image" Target="../media/image1.png"/><Relationship Id="rId4" Type="http://schemas.openxmlformats.org/officeDocument/2006/relationships/oleObject" Target="../embeddings/Microsoft_Office_Word_97_-_2003_Document3333.doc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Word_97_-_2003_Document3434.doc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1.vml"/><Relationship Id="rId6" Type="http://schemas.openxmlformats.org/officeDocument/2006/relationships/oleObject" Target="../embeddings/Microsoft_Office_Word_97_-_2003_Document3737.doc"/><Relationship Id="rId5" Type="http://schemas.openxmlformats.org/officeDocument/2006/relationships/oleObject" Target="../embeddings/Microsoft_Office_Word_97_-_2003_Document3636.doc"/><Relationship Id="rId4" Type="http://schemas.openxmlformats.org/officeDocument/2006/relationships/oleObject" Target="../embeddings/Microsoft_Office_Word_97_-_2003_Document3535.doc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2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9.bin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3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4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15.bin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5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17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WordArt 4"/>
          <p:cNvSpPr>
            <a:spLocks noChangeArrowheads="1" noChangeShapeType="1" noTextEdit="1"/>
          </p:cNvSpPr>
          <p:nvPr/>
        </p:nvSpPr>
        <p:spPr bwMode="auto">
          <a:xfrm>
            <a:off x="914400" y="457200"/>
            <a:ext cx="7010400" cy="1981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endParaRPr lang="en-US" sz="36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1F01FF"/>
                  </a:gs>
                  <a:gs pos="100000">
                    <a:srgbClr val="050029"/>
                  </a:gs>
                </a:gsLst>
                <a:lin ang="5400000" scaled="1"/>
              </a:gradFill>
              <a:latin typeface="Impact"/>
            </a:endParaRPr>
          </a:p>
        </p:txBody>
      </p:sp>
      <p:sp>
        <p:nvSpPr>
          <p:cNvPr id="10752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85800" y="3048000"/>
            <a:ext cx="7772400" cy="1143000"/>
          </a:xfrm>
        </p:spPr>
        <p:txBody>
          <a:bodyPr/>
          <a:lstStyle/>
          <a:p>
            <a:r>
              <a:rPr lang="en-US" sz="5400" smtClean="0">
                <a:latin typeface="Impact" pitchFamily="34" charset="0"/>
                <a:sym typeface="WP MathA"/>
              </a:rPr>
              <a:t>ACT Tips and Practice</a:t>
            </a:r>
            <a:r>
              <a:rPr lang="en-US" sz="5400" smtClean="0">
                <a:sym typeface="WP MathA"/>
              </a:rPr>
              <a:t></a:t>
            </a:r>
            <a:endParaRPr lang="en-US" sz="5400" smtClean="0"/>
          </a:p>
        </p:txBody>
      </p:sp>
      <p:pic>
        <p:nvPicPr>
          <p:cNvPr id="107523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04800"/>
            <a:ext cx="8458200" cy="123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  <p:sndAc>
      <p:stSnd>
        <p:snd r:embed="rId3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93" name="Picture 2"/>
          <p:cNvPicPr>
            <a:picLocks noChangeAspect="1" noChangeArrowheads="1"/>
          </p:cNvPicPr>
          <p:nvPr/>
        </p:nvPicPr>
        <p:blipFill>
          <a:blip r:embed="rId3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Text Box 3"/>
          <p:cNvSpPr txBox="1">
            <a:spLocks noChangeArrowheads="1"/>
          </p:cNvSpPr>
          <p:nvPr/>
        </p:nvSpPr>
        <p:spPr bwMode="auto">
          <a:xfrm>
            <a:off x="1143000" y="2819400"/>
            <a:ext cx="14478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F.  0</a:t>
            </a:r>
          </a:p>
          <a:p>
            <a:pPr marL="457200" indent="-457200"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G.  2</a:t>
            </a:r>
          </a:p>
          <a:p>
            <a:pPr marL="457200" indent="-457200">
              <a:spcBef>
                <a:spcPct val="50000"/>
              </a:spcBef>
              <a:buFontTx/>
              <a:buAutoNum type="alphaUcPeriod" startAt="8"/>
              <a:defRPr/>
            </a:pPr>
            <a:r>
              <a:rPr lang="en-US" dirty="0">
                <a:latin typeface="+mj-lt"/>
                <a:cs typeface="+mn-cs"/>
              </a:rPr>
              <a:t>4</a:t>
            </a:r>
          </a:p>
          <a:p>
            <a:pPr marL="457200" indent="-457200"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J.  8</a:t>
            </a:r>
          </a:p>
          <a:p>
            <a:pPr marL="457200" indent="-457200"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K. 10</a:t>
            </a:r>
          </a:p>
        </p:txBody>
      </p:sp>
      <p:graphicFrame>
        <p:nvGraphicFramePr>
          <p:cNvPr id="41988" name="Object 4"/>
          <p:cNvGraphicFramePr>
            <a:graphicFrameLocks noChangeAspect="1"/>
          </p:cNvGraphicFramePr>
          <p:nvPr/>
        </p:nvGraphicFramePr>
        <p:xfrm>
          <a:off x="1295400" y="1066800"/>
          <a:ext cx="13716000" cy="773113"/>
        </p:xfrm>
        <a:graphic>
          <a:graphicData uri="http://schemas.openxmlformats.org/presentationml/2006/ole">
            <p:oleObj spid="_x0000_s41988" name="Document" r:id="rId4" imgW="5486400" imgH="291960" progId="">
              <p:embed/>
            </p:oleObj>
          </a:graphicData>
        </a:graphic>
      </p:graphicFrame>
      <p:graphicFrame>
        <p:nvGraphicFramePr>
          <p:cNvPr id="41989" name="Object 5"/>
          <p:cNvGraphicFramePr>
            <a:graphicFrameLocks noChangeAspect="1"/>
          </p:cNvGraphicFramePr>
          <p:nvPr/>
        </p:nvGraphicFramePr>
        <p:xfrm>
          <a:off x="3505200" y="2667000"/>
          <a:ext cx="10744200" cy="3028950"/>
        </p:xfrm>
        <a:graphic>
          <a:graphicData uri="http://schemas.openxmlformats.org/presentationml/2006/ole">
            <p:oleObj spid="_x0000_s41989" name="Document" r:id="rId5" imgW="5486400" imgH="1546920" progId="">
              <p:embed/>
            </p:oleObj>
          </a:graphicData>
        </a:graphic>
      </p:graphicFrame>
      <p:graphicFrame>
        <p:nvGraphicFramePr>
          <p:cNvPr id="41990" name="Object 6"/>
          <p:cNvGraphicFramePr>
            <a:graphicFrameLocks noChangeAspect="1"/>
          </p:cNvGraphicFramePr>
          <p:nvPr/>
        </p:nvGraphicFramePr>
        <p:xfrm>
          <a:off x="3276600" y="2590800"/>
          <a:ext cx="11201400" cy="2482850"/>
        </p:xfrm>
        <a:graphic>
          <a:graphicData uri="http://schemas.openxmlformats.org/presentationml/2006/ole">
            <p:oleObj spid="_x0000_s41990" name="Document" r:id="rId6" imgW="5486400" imgH="1216800" progId="">
              <p:embed/>
            </p:oleObj>
          </a:graphicData>
        </a:graphic>
      </p:graphicFrame>
      <p:graphicFrame>
        <p:nvGraphicFramePr>
          <p:cNvPr id="41991" name="Object 7"/>
          <p:cNvGraphicFramePr>
            <a:graphicFrameLocks noChangeAspect="1"/>
          </p:cNvGraphicFramePr>
          <p:nvPr/>
        </p:nvGraphicFramePr>
        <p:xfrm>
          <a:off x="3124200" y="2590800"/>
          <a:ext cx="11125200" cy="3546475"/>
        </p:xfrm>
        <a:graphic>
          <a:graphicData uri="http://schemas.openxmlformats.org/presentationml/2006/ole">
            <p:oleObj spid="_x0000_s41991" name="Document" r:id="rId7" imgW="5486400" imgH="1749240" progId="">
              <p:embed/>
            </p:oleObj>
          </a:graphicData>
        </a:graphic>
      </p:graphicFrame>
      <p:graphicFrame>
        <p:nvGraphicFramePr>
          <p:cNvPr id="41992" name="Object 8"/>
          <p:cNvGraphicFramePr>
            <a:graphicFrameLocks noChangeAspect="1"/>
          </p:cNvGraphicFramePr>
          <p:nvPr/>
        </p:nvGraphicFramePr>
        <p:xfrm>
          <a:off x="3119438" y="2590800"/>
          <a:ext cx="12384087" cy="2819400"/>
        </p:xfrm>
        <a:graphic>
          <a:graphicData uri="http://schemas.openxmlformats.org/presentationml/2006/ole">
            <p:oleObj spid="_x0000_s41992" name="Document" r:id="rId8" imgW="5486400" imgH="1216800" progId="">
              <p:embed/>
            </p:oleObj>
          </a:graphicData>
        </a:graphic>
      </p:graphicFrame>
      <p:sp>
        <p:nvSpPr>
          <p:cNvPr id="41995" name="Line 11"/>
          <p:cNvSpPr>
            <a:spLocks noChangeShapeType="1"/>
          </p:cNvSpPr>
          <p:nvPr/>
        </p:nvSpPr>
        <p:spPr bwMode="auto">
          <a:xfrm flipH="1">
            <a:off x="990600" y="3048000"/>
            <a:ext cx="990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6" name="Line 12"/>
          <p:cNvSpPr>
            <a:spLocks noChangeShapeType="1"/>
          </p:cNvSpPr>
          <p:nvPr/>
        </p:nvSpPr>
        <p:spPr bwMode="auto">
          <a:xfrm flipH="1">
            <a:off x="990600" y="3581400"/>
            <a:ext cx="990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997" name="Line 13"/>
          <p:cNvSpPr>
            <a:spLocks noChangeShapeType="1"/>
          </p:cNvSpPr>
          <p:nvPr/>
        </p:nvSpPr>
        <p:spPr bwMode="auto">
          <a:xfrm flipH="1">
            <a:off x="990600" y="4114800"/>
            <a:ext cx="990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9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5" grpId="0" animBg="1"/>
      <p:bldP spid="41996" grpId="0" animBg="1"/>
      <p:bldP spid="4199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3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609600" y="2286000"/>
            <a:ext cx="14478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defRPr/>
            </a:pPr>
            <a:r>
              <a:rPr lang="en-US" dirty="0">
                <a:cs typeface="+mn-cs"/>
              </a:rPr>
              <a:t>F</a:t>
            </a:r>
            <a:r>
              <a:rPr lang="en-US" dirty="0">
                <a:latin typeface="+mj-lt"/>
                <a:cs typeface="+mn-cs"/>
              </a:rPr>
              <a:t>.  0</a:t>
            </a:r>
          </a:p>
          <a:p>
            <a:pPr marL="457200" indent="-457200"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G.  2</a:t>
            </a:r>
          </a:p>
          <a:p>
            <a:pPr marL="457200" indent="-457200">
              <a:spcBef>
                <a:spcPct val="50000"/>
              </a:spcBef>
              <a:buFontTx/>
              <a:buAutoNum type="alphaUcPeriod" startAt="8"/>
              <a:defRPr/>
            </a:pPr>
            <a:r>
              <a:rPr lang="en-US" dirty="0">
                <a:latin typeface="+mj-lt"/>
                <a:cs typeface="+mn-cs"/>
              </a:rPr>
              <a:t>4</a:t>
            </a:r>
          </a:p>
          <a:p>
            <a:pPr marL="457200" indent="-457200"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J.  8</a:t>
            </a:r>
          </a:p>
          <a:p>
            <a:pPr marL="457200" indent="-457200"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K. 10</a:t>
            </a:r>
          </a:p>
        </p:txBody>
      </p:sp>
      <p:graphicFrame>
        <p:nvGraphicFramePr>
          <p:cNvPr id="87040" name="Object 0"/>
          <p:cNvGraphicFramePr>
            <a:graphicFrameLocks noChangeAspect="1"/>
          </p:cNvGraphicFramePr>
          <p:nvPr/>
        </p:nvGraphicFramePr>
        <p:xfrm>
          <a:off x="1295400" y="838200"/>
          <a:ext cx="13716000" cy="773113"/>
        </p:xfrm>
        <a:graphic>
          <a:graphicData uri="http://schemas.openxmlformats.org/presentationml/2006/ole">
            <p:oleObj spid="_x0000_s87040" name="Document" r:id="rId4" imgW="5486400" imgH="291960" progId="">
              <p:embed/>
            </p:oleObj>
          </a:graphicData>
        </a:graphic>
      </p:graphicFrame>
      <p:sp>
        <p:nvSpPr>
          <p:cNvPr id="56329" name="Text Box 9"/>
          <p:cNvSpPr txBox="1">
            <a:spLocks noChangeArrowheads="1"/>
          </p:cNvSpPr>
          <p:nvPr/>
        </p:nvSpPr>
        <p:spPr bwMode="auto">
          <a:xfrm>
            <a:off x="2514600" y="5638800"/>
            <a:ext cx="5257800" cy="400050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dirty="0">
                <a:latin typeface="+mj-lt"/>
                <a:cs typeface="+mn-cs"/>
              </a:rPr>
              <a:t>Correct Answer</a:t>
            </a:r>
            <a:r>
              <a:rPr lang="en-US" sz="2000" dirty="0">
                <a:latin typeface="+mj-lt"/>
                <a:cs typeface="+mn-cs"/>
              </a:rPr>
              <a:t>: </a:t>
            </a:r>
            <a:r>
              <a:rPr lang="en-US" sz="2000" b="1" dirty="0">
                <a:latin typeface="+mj-lt"/>
                <a:cs typeface="+mn-cs"/>
              </a:rPr>
              <a:t>J</a:t>
            </a:r>
            <a:endParaRPr lang="en-US" sz="2000" b="1" dirty="0">
              <a:latin typeface="+mj-lt"/>
              <a:cs typeface="+mn-cs"/>
            </a:endParaRPr>
          </a:p>
        </p:txBody>
      </p:sp>
      <p:graphicFrame>
        <p:nvGraphicFramePr>
          <p:cNvPr id="87041" name="Object 1"/>
          <p:cNvGraphicFramePr>
            <a:graphicFrameLocks noChangeAspect="1"/>
          </p:cNvGraphicFramePr>
          <p:nvPr/>
        </p:nvGraphicFramePr>
        <p:xfrm>
          <a:off x="3276600" y="1905000"/>
          <a:ext cx="12458700" cy="3575050"/>
        </p:xfrm>
        <a:graphic>
          <a:graphicData uri="http://schemas.openxmlformats.org/presentationml/2006/ole">
            <p:oleObj spid="_x0000_s87041" name="Document" r:id="rId5" imgW="5486400" imgH="157464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9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Text Box 2"/>
          <p:cNvSpPr txBox="1">
            <a:spLocks noChangeArrowheads="1"/>
          </p:cNvSpPr>
          <p:nvPr/>
        </p:nvSpPr>
        <p:spPr bwMode="auto">
          <a:xfrm>
            <a:off x="2667000" y="762000"/>
            <a:ext cx="3810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>
                <a:latin typeface="Impact" pitchFamily="34" charset="0"/>
              </a:rPr>
              <a:t>GUESSTIMATE</a:t>
            </a:r>
          </a:p>
        </p:txBody>
      </p:sp>
      <p:sp>
        <p:nvSpPr>
          <p:cNvPr id="43011" name="Text Box 3"/>
          <p:cNvSpPr txBox="1">
            <a:spLocks noChangeArrowheads="1"/>
          </p:cNvSpPr>
          <p:nvPr/>
        </p:nvSpPr>
        <p:spPr bwMode="auto">
          <a:xfrm>
            <a:off x="609600" y="1371600"/>
            <a:ext cx="8077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If you can estimate the correct answer, then you should be able to eliminate at least one or two answer choices.</a:t>
            </a:r>
          </a:p>
        </p:txBody>
      </p:sp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381000" y="2590800"/>
            <a:ext cx="4953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dirty="0">
                <a:latin typeface="+mj-lt"/>
                <a:cs typeface="+mn-cs"/>
              </a:rPr>
              <a:t>What is 2% of 60?</a:t>
            </a: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838200" y="3276600"/>
            <a:ext cx="20574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120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12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1.2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0.12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0.012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2514600" y="327660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120 is greater than 60 – eliminate answer A</a:t>
            </a: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2667000" y="3810000"/>
            <a:ext cx="609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12 is too large – eliminate answer B</a:t>
            </a:r>
          </a:p>
        </p:txBody>
      </p:sp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2667000" y="5486400"/>
            <a:ext cx="579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0.012 is too small – eliminate answer E</a:t>
            </a:r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2514600" y="3048000"/>
            <a:ext cx="6400800" cy="32004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en-US" dirty="0">
              <a:cs typeface="+mn-cs"/>
            </a:endParaRPr>
          </a:p>
          <a:p>
            <a:pPr algn="ctr">
              <a:spcBef>
                <a:spcPct val="50000"/>
              </a:spcBef>
              <a:defRPr/>
            </a:pPr>
            <a:r>
              <a:rPr lang="en-US" sz="3200" dirty="0">
                <a:latin typeface="+mj-lt"/>
                <a:cs typeface="+mn-cs"/>
              </a:rPr>
              <a:t>60 x 0.02 = 1.2 </a:t>
            </a:r>
          </a:p>
          <a:p>
            <a:pPr algn="ctr">
              <a:spcBef>
                <a:spcPct val="50000"/>
              </a:spcBef>
              <a:defRPr/>
            </a:pPr>
            <a:endParaRPr lang="en-US" sz="3200" dirty="0">
              <a:cs typeface="+mn-cs"/>
            </a:endParaRPr>
          </a:p>
          <a:p>
            <a:pPr algn="ctr">
              <a:spcBef>
                <a:spcPct val="50000"/>
              </a:spcBef>
              <a:defRPr/>
            </a:pPr>
            <a:endParaRPr lang="en-US" sz="3200" dirty="0">
              <a:cs typeface="+mn-cs"/>
            </a:endParaRPr>
          </a:p>
          <a:p>
            <a:pPr algn="ctr">
              <a:spcBef>
                <a:spcPct val="50000"/>
              </a:spcBef>
              <a:defRPr/>
            </a:pPr>
            <a:endParaRPr lang="en-US" dirty="0">
              <a:cs typeface="+mn-cs"/>
            </a:endParaRPr>
          </a:p>
        </p:txBody>
      </p:sp>
      <p:sp>
        <p:nvSpPr>
          <p:cNvPr id="43019" name="Text Box 11"/>
          <p:cNvSpPr txBox="1">
            <a:spLocks noChangeArrowheads="1"/>
          </p:cNvSpPr>
          <p:nvPr/>
        </p:nvSpPr>
        <p:spPr bwMode="auto">
          <a:xfrm>
            <a:off x="3352800" y="4648200"/>
            <a:ext cx="4800600" cy="3698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dirty="0">
                <a:latin typeface="+mj-lt"/>
                <a:cs typeface="+mn-cs"/>
              </a:rPr>
              <a:t>CORRECT ANSWER: </a:t>
            </a:r>
            <a:r>
              <a:rPr lang="en-US" sz="1800" b="1" dirty="0">
                <a:latin typeface="+mj-lt"/>
                <a:cs typeface="+mn-cs"/>
              </a:rPr>
              <a:t>C</a:t>
            </a:r>
          </a:p>
        </p:txBody>
      </p:sp>
      <p:sp>
        <p:nvSpPr>
          <p:cNvPr id="43021" name="Line 13"/>
          <p:cNvSpPr>
            <a:spLocks noChangeShapeType="1"/>
          </p:cNvSpPr>
          <p:nvPr/>
        </p:nvSpPr>
        <p:spPr bwMode="auto">
          <a:xfrm flipV="1">
            <a:off x="609600" y="3505200"/>
            <a:ext cx="1600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22" name="Line 14"/>
          <p:cNvSpPr>
            <a:spLocks noChangeShapeType="1"/>
          </p:cNvSpPr>
          <p:nvPr/>
        </p:nvSpPr>
        <p:spPr bwMode="auto">
          <a:xfrm flipV="1">
            <a:off x="609600" y="4038600"/>
            <a:ext cx="1600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3023" name="Line 15"/>
          <p:cNvSpPr>
            <a:spLocks noChangeShapeType="1"/>
          </p:cNvSpPr>
          <p:nvPr/>
        </p:nvSpPr>
        <p:spPr bwMode="auto">
          <a:xfrm flipV="1">
            <a:off x="609600" y="5715000"/>
            <a:ext cx="1600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24941" name="Picture 2"/>
          <p:cNvPicPr>
            <a:picLocks noChangeAspect="1" noChangeArrowheads="1"/>
          </p:cNvPicPr>
          <p:nvPr/>
        </p:nvPicPr>
        <p:blipFill>
          <a:blip r:embed="rId2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3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43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4" dur="5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43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43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7" dur="50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 autoUpdateAnimBg="0"/>
      <p:bldP spid="43013" grpId="0" autoUpdateAnimBg="0"/>
      <p:bldP spid="43014" grpId="0" autoUpdateAnimBg="0"/>
      <p:bldP spid="43015" grpId="0" autoUpdateAnimBg="0"/>
      <p:bldP spid="43017" grpId="0" autoUpdateAnimBg="0"/>
      <p:bldP spid="43018" grpId="0" animBg="1" autoUpdateAnimBg="0"/>
      <p:bldP spid="43019" grpId="0" animBg="1" autoUpdateAnimBg="0"/>
      <p:bldP spid="43021" grpId="0" animBg="1"/>
      <p:bldP spid="43022" grpId="0" animBg="1"/>
      <p:bldP spid="4302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Text Box 2"/>
          <p:cNvSpPr txBox="1">
            <a:spLocks noChangeArrowheads="1"/>
          </p:cNvSpPr>
          <p:nvPr/>
        </p:nvSpPr>
        <p:spPr bwMode="auto">
          <a:xfrm>
            <a:off x="2667000" y="304800"/>
            <a:ext cx="464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GUESSTIMATE (cont.)</a:t>
            </a:r>
          </a:p>
        </p:txBody>
      </p:sp>
      <p:sp>
        <p:nvSpPr>
          <p:cNvPr id="88067" name="AutoShape 4"/>
          <p:cNvSpPr>
            <a:spLocks noChangeArrowheads="1"/>
          </p:cNvSpPr>
          <p:nvPr/>
        </p:nvSpPr>
        <p:spPr bwMode="auto">
          <a:xfrm>
            <a:off x="5257800" y="2057400"/>
            <a:ext cx="2514600" cy="2514600"/>
          </a:xfrm>
          <a:prstGeom prst="rtTriangl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8068" name="Text Box 5"/>
          <p:cNvSpPr txBox="1">
            <a:spLocks noChangeArrowheads="1"/>
          </p:cNvSpPr>
          <p:nvPr/>
        </p:nvSpPr>
        <p:spPr bwMode="auto">
          <a:xfrm>
            <a:off x="5105400" y="16002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</a:t>
            </a:r>
          </a:p>
        </p:txBody>
      </p:sp>
      <p:sp>
        <p:nvSpPr>
          <p:cNvPr id="88069" name="Text Box 6"/>
          <p:cNvSpPr txBox="1">
            <a:spLocks noChangeArrowheads="1"/>
          </p:cNvSpPr>
          <p:nvPr/>
        </p:nvSpPr>
        <p:spPr bwMode="auto">
          <a:xfrm>
            <a:off x="4953000" y="45720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       3 meters        C</a:t>
            </a:r>
          </a:p>
        </p:txBody>
      </p:sp>
      <p:sp>
        <p:nvSpPr>
          <p:cNvPr id="88070" name="Text Box 7"/>
          <p:cNvSpPr txBox="1">
            <a:spLocks noChangeArrowheads="1"/>
          </p:cNvSpPr>
          <p:nvPr/>
        </p:nvSpPr>
        <p:spPr bwMode="auto">
          <a:xfrm>
            <a:off x="4724400" y="3048000"/>
            <a:ext cx="419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?                   4 meters</a:t>
            </a:r>
          </a:p>
        </p:txBody>
      </p:sp>
      <p:graphicFrame>
        <p:nvGraphicFramePr>
          <p:cNvPr id="88064" name="Object 1024"/>
          <p:cNvGraphicFramePr>
            <a:graphicFrameLocks noChangeAspect="1"/>
          </p:cNvGraphicFramePr>
          <p:nvPr/>
        </p:nvGraphicFramePr>
        <p:xfrm>
          <a:off x="914400" y="2286000"/>
          <a:ext cx="11944350" cy="2362200"/>
        </p:xfrm>
        <a:graphic>
          <a:graphicData uri="http://schemas.openxmlformats.org/presentationml/2006/ole">
            <p:oleObj spid="_x0000_s88064" name="Document" r:id="rId3" imgW="5486400" imgH="1087560" progId="">
              <p:embed/>
            </p:oleObj>
          </a:graphicData>
        </a:graphic>
      </p:graphicFrame>
      <p:sp>
        <p:nvSpPr>
          <p:cNvPr id="44041" name="Text Box 9"/>
          <p:cNvSpPr txBox="1">
            <a:spLocks noChangeArrowheads="1"/>
          </p:cNvSpPr>
          <p:nvPr/>
        </p:nvSpPr>
        <p:spPr bwMode="auto">
          <a:xfrm>
            <a:off x="609600" y="5562600"/>
            <a:ext cx="7467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dirty="0">
                <a:latin typeface="+mj-lt"/>
                <a:cs typeface="+mn-cs"/>
              </a:rPr>
              <a:t>12, 7, and 5 are longer than the hypotenuse – eliminate answers F, G, and H</a:t>
            </a:r>
          </a:p>
        </p:txBody>
      </p:sp>
      <p:sp>
        <p:nvSpPr>
          <p:cNvPr id="44043" name="Line 11"/>
          <p:cNvSpPr>
            <a:spLocks noChangeShapeType="1"/>
          </p:cNvSpPr>
          <p:nvPr/>
        </p:nvSpPr>
        <p:spPr bwMode="auto">
          <a:xfrm flipV="1">
            <a:off x="1143000" y="2514600"/>
            <a:ext cx="1600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44" name="Line 12"/>
          <p:cNvSpPr>
            <a:spLocks noChangeShapeType="1"/>
          </p:cNvSpPr>
          <p:nvPr/>
        </p:nvSpPr>
        <p:spPr bwMode="auto">
          <a:xfrm flipV="1">
            <a:off x="1143000" y="2971800"/>
            <a:ext cx="1600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4045" name="Line 13"/>
          <p:cNvSpPr>
            <a:spLocks noChangeShapeType="1"/>
          </p:cNvSpPr>
          <p:nvPr/>
        </p:nvSpPr>
        <p:spPr bwMode="auto">
          <a:xfrm flipV="1">
            <a:off x="1143000" y="3505200"/>
            <a:ext cx="1600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88065" name="Object 1025"/>
          <p:cNvGraphicFramePr>
            <a:graphicFrameLocks noChangeAspect="1"/>
          </p:cNvGraphicFramePr>
          <p:nvPr/>
        </p:nvGraphicFramePr>
        <p:xfrm>
          <a:off x="381000" y="914400"/>
          <a:ext cx="8305800" cy="511175"/>
        </p:xfrm>
        <a:graphic>
          <a:graphicData uri="http://schemas.openxmlformats.org/presentationml/2006/ole">
            <p:oleObj spid="_x0000_s88065" name="Equation" r:id="rId4" imgW="3924000" imgH="241200" progId="">
              <p:embed/>
            </p:oleObj>
          </a:graphicData>
        </a:graphic>
      </p:graphicFrame>
      <p:pic>
        <p:nvPicPr>
          <p:cNvPr id="88075" name="Picture 2"/>
          <p:cNvPicPr>
            <a:picLocks noChangeAspect="1" noChangeArrowheads="1"/>
          </p:cNvPicPr>
          <p:nvPr/>
        </p:nvPicPr>
        <p:blipFill>
          <a:blip r:embed="rId5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4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4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1" grpId="0" autoUpdateAnimBg="0"/>
      <p:bldP spid="44043" grpId="0" animBg="1"/>
      <p:bldP spid="44044" grpId="0" animBg="1"/>
      <p:bldP spid="4404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Text Box 1026"/>
          <p:cNvSpPr txBox="1">
            <a:spLocks noChangeArrowheads="1"/>
          </p:cNvSpPr>
          <p:nvPr/>
        </p:nvSpPr>
        <p:spPr bwMode="auto">
          <a:xfrm>
            <a:off x="2667000" y="304800"/>
            <a:ext cx="464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GUESSTIMATE (cont.)</a:t>
            </a:r>
          </a:p>
        </p:txBody>
      </p:sp>
      <p:sp>
        <p:nvSpPr>
          <p:cNvPr id="89092" name="AutoShape 1028"/>
          <p:cNvSpPr>
            <a:spLocks noChangeArrowheads="1"/>
          </p:cNvSpPr>
          <p:nvPr/>
        </p:nvSpPr>
        <p:spPr bwMode="auto">
          <a:xfrm>
            <a:off x="5943600" y="1981200"/>
            <a:ext cx="2514600" cy="2514600"/>
          </a:xfrm>
          <a:prstGeom prst="rtTriangl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9093" name="Text Box 1029"/>
          <p:cNvSpPr txBox="1">
            <a:spLocks noChangeArrowheads="1"/>
          </p:cNvSpPr>
          <p:nvPr/>
        </p:nvSpPr>
        <p:spPr bwMode="auto">
          <a:xfrm>
            <a:off x="5715000" y="16002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</a:t>
            </a:r>
          </a:p>
        </p:txBody>
      </p:sp>
      <p:sp>
        <p:nvSpPr>
          <p:cNvPr id="89094" name="Text Box 1030"/>
          <p:cNvSpPr txBox="1">
            <a:spLocks noChangeArrowheads="1"/>
          </p:cNvSpPr>
          <p:nvPr/>
        </p:nvSpPr>
        <p:spPr bwMode="auto">
          <a:xfrm>
            <a:off x="5638800" y="4495800"/>
            <a:ext cx="350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       3 meters        C</a:t>
            </a:r>
          </a:p>
        </p:txBody>
      </p:sp>
      <p:sp>
        <p:nvSpPr>
          <p:cNvPr id="89095" name="Text Box 1031"/>
          <p:cNvSpPr txBox="1">
            <a:spLocks noChangeArrowheads="1"/>
          </p:cNvSpPr>
          <p:nvPr/>
        </p:nvSpPr>
        <p:spPr bwMode="auto">
          <a:xfrm>
            <a:off x="5410200" y="2971800"/>
            <a:ext cx="419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?                   4 meters</a:t>
            </a:r>
          </a:p>
        </p:txBody>
      </p:sp>
      <p:graphicFrame>
        <p:nvGraphicFramePr>
          <p:cNvPr id="89088" name="Object 1024"/>
          <p:cNvGraphicFramePr>
            <a:graphicFrameLocks noChangeAspect="1"/>
          </p:cNvGraphicFramePr>
          <p:nvPr/>
        </p:nvGraphicFramePr>
        <p:xfrm>
          <a:off x="304800" y="2286000"/>
          <a:ext cx="11944350" cy="2362200"/>
        </p:xfrm>
        <a:graphic>
          <a:graphicData uri="http://schemas.openxmlformats.org/presentationml/2006/ole">
            <p:oleObj spid="_x0000_s89088" name="Document" r:id="rId3" imgW="5486400" imgH="1087560" progId="">
              <p:embed/>
            </p:oleObj>
          </a:graphicData>
        </a:graphic>
      </p:graphicFrame>
      <p:graphicFrame>
        <p:nvGraphicFramePr>
          <p:cNvPr id="89089" name="Object 1025"/>
          <p:cNvGraphicFramePr>
            <a:graphicFrameLocks noChangeAspect="1"/>
          </p:cNvGraphicFramePr>
          <p:nvPr/>
        </p:nvGraphicFramePr>
        <p:xfrm>
          <a:off x="2667000" y="1828800"/>
          <a:ext cx="2000250" cy="3276600"/>
        </p:xfrm>
        <a:graphic>
          <a:graphicData uri="http://schemas.openxmlformats.org/presentationml/2006/ole">
            <p:oleObj spid="_x0000_s89089" name="Document" r:id="rId4" imgW="743760" imgH="1219320" progId="">
              <p:embed/>
            </p:oleObj>
          </a:graphicData>
        </a:graphic>
      </p:graphicFrame>
      <p:sp>
        <p:nvSpPr>
          <p:cNvPr id="46091" name="Text Box 1035"/>
          <p:cNvSpPr txBox="1">
            <a:spLocks noChangeArrowheads="1"/>
          </p:cNvSpPr>
          <p:nvPr/>
        </p:nvSpPr>
        <p:spPr bwMode="auto">
          <a:xfrm>
            <a:off x="2057400" y="5562600"/>
            <a:ext cx="4343400" cy="3698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dirty="0">
                <a:latin typeface="+mj-lt"/>
                <a:cs typeface="+mn-cs"/>
              </a:rPr>
              <a:t>CORRECT ANSWER: K</a:t>
            </a:r>
          </a:p>
        </p:txBody>
      </p:sp>
      <p:graphicFrame>
        <p:nvGraphicFramePr>
          <p:cNvPr id="89090" name="Object 1026"/>
          <p:cNvGraphicFramePr>
            <a:graphicFrameLocks noChangeAspect="1"/>
          </p:cNvGraphicFramePr>
          <p:nvPr/>
        </p:nvGraphicFramePr>
        <p:xfrm>
          <a:off x="381000" y="914400"/>
          <a:ext cx="8305800" cy="511175"/>
        </p:xfrm>
        <a:graphic>
          <a:graphicData uri="http://schemas.openxmlformats.org/presentationml/2006/ole">
            <p:oleObj spid="_x0000_s89090" name="Equation" r:id="rId5" imgW="3924000" imgH="241200" progId="">
              <p:embed/>
            </p:oleObj>
          </a:graphicData>
        </a:graphic>
      </p:graphicFrame>
      <p:pic>
        <p:nvPicPr>
          <p:cNvPr id="89097" name="Picture 2"/>
          <p:cNvPicPr>
            <a:picLocks noChangeAspect="1" noChangeArrowheads="1"/>
          </p:cNvPicPr>
          <p:nvPr/>
        </p:nvPicPr>
        <p:blipFill>
          <a:blip r:embed="rId6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5" name="Text Box 3"/>
          <p:cNvSpPr txBox="1">
            <a:spLocks noChangeArrowheads="1"/>
          </p:cNvSpPr>
          <p:nvPr/>
        </p:nvSpPr>
        <p:spPr bwMode="auto">
          <a:xfrm>
            <a:off x="457200" y="1676400"/>
            <a:ext cx="7924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One the ACT, the diagrams are </a:t>
            </a:r>
            <a:r>
              <a:rPr lang="en-US" sz="1800" i="1"/>
              <a:t>“not necessarily”  </a:t>
            </a:r>
            <a:r>
              <a:rPr lang="en-US" sz="1800"/>
              <a:t>drawn to scale, but usually they’re quite accurate, so you could eliminate certain answer choices by sizing things up with your eyes</a:t>
            </a:r>
            <a:endParaRPr lang="en-US" sz="1800" i="1"/>
          </a:p>
        </p:txBody>
      </p:sp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762000" y="2819400"/>
            <a:ext cx="7391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800" dirty="0">
                <a:latin typeface="+mj-lt"/>
                <a:cs typeface="+mn-cs"/>
              </a:rPr>
              <a:t>In the figure below, what is the value of x?</a:t>
            </a:r>
          </a:p>
        </p:txBody>
      </p:sp>
      <p:sp>
        <p:nvSpPr>
          <p:cNvPr id="45062" name="Line 6"/>
          <p:cNvSpPr>
            <a:spLocks noChangeShapeType="1"/>
          </p:cNvSpPr>
          <p:nvPr/>
        </p:nvSpPr>
        <p:spPr bwMode="auto">
          <a:xfrm>
            <a:off x="3886200" y="6019800"/>
            <a:ext cx="464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64" name="Line 8"/>
          <p:cNvSpPr>
            <a:spLocks noChangeShapeType="1"/>
          </p:cNvSpPr>
          <p:nvPr/>
        </p:nvSpPr>
        <p:spPr bwMode="auto">
          <a:xfrm flipV="1">
            <a:off x="4876800" y="3352800"/>
            <a:ext cx="190500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65" name="Line 9"/>
          <p:cNvSpPr>
            <a:spLocks noChangeShapeType="1"/>
          </p:cNvSpPr>
          <p:nvPr/>
        </p:nvSpPr>
        <p:spPr bwMode="auto">
          <a:xfrm flipH="1">
            <a:off x="6400800" y="3352800"/>
            <a:ext cx="38100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70" name="Text Box 14"/>
          <p:cNvSpPr txBox="1">
            <a:spLocks noChangeArrowheads="1"/>
          </p:cNvSpPr>
          <p:nvPr/>
        </p:nvSpPr>
        <p:spPr bwMode="auto">
          <a:xfrm>
            <a:off x="4191000" y="5562600"/>
            <a:ext cx="335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125</a:t>
            </a:r>
            <a:r>
              <a:rPr lang="en-US">
                <a:cs typeface="Tahoma" pitchFamily="34" charset="0"/>
              </a:rPr>
              <a:t>°                 85°</a:t>
            </a:r>
            <a:endParaRPr lang="en-US"/>
          </a:p>
        </p:txBody>
      </p:sp>
      <p:sp>
        <p:nvSpPr>
          <p:cNvPr id="45071" name="Text Box 15"/>
          <p:cNvSpPr txBox="1">
            <a:spLocks noChangeArrowheads="1"/>
          </p:cNvSpPr>
          <p:nvPr/>
        </p:nvSpPr>
        <p:spPr bwMode="auto">
          <a:xfrm>
            <a:off x="6400800" y="37338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</a:t>
            </a:r>
          </a:p>
        </p:txBody>
      </p:sp>
      <p:sp>
        <p:nvSpPr>
          <p:cNvPr id="45072" name="Text Box 16"/>
          <p:cNvSpPr txBox="1">
            <a:spLocks noChangeArrowheads="1"/>
          </p:cNvSpPr>
          <p:nvPr/>
        </p:nvSpPr>
        <p:spPr bwMode="auto">
          <a:xfrm>
            <a:off x="1219200" y="3581400"/>
            <a:ext cx="22098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5</a:t>
            </a:r>
            <a:r>
              <a:rPr lang="en-US" dirty="0">
                <a:latin typeface="+mj-lt"/>
                <a:cs typeface="Tahoma" pitchFamily="34" charset="0"/>
              </a:rPr>
              <a:t>°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Tahoma" pitchFamily="34" charset="0"/>
              </a:rPr>
              <a:t>30°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Tahoma" pitchFamily="34" charset="0"/>
              </a:rPr>
              <a:t>40°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Tahoma" pitchFamily="34" charset="0"/>
              </a:rPr>
              <a:t>55°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Tahoma" pitchFamily="34" charset="0"/>
              </a:rPr>
              <a:t>60°</a:t>
            </a:r>
            <a:endParaRPr lang="en-US" dirty="0">
              <a:latin typeface="+mj-lt"/>
              <a:cs typeface="+mn-cs"/>
            </a:endParaRPr>
          </a:p>
        </p:txBody>
      </p:sp>
      <p:sp>
        <p:nvSpPr>
          <p:cNvPr id="45073" name="Text Box 17"/>
          <p:cNvSpPr txBox="1">
            <a:spLocks noChangeArrowheads="1"/>
          </p:cNvSpPr>
          <p:nvPr/>
        </p:nvSpPr>
        <p:spPr bwMode="auto">
          <a:xfrm>
            <a:off x="533400" y="838200"/>
            <a:ext cx="7924800" cy="2492375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By looking at the figure below:</a:t>
            </a:r>
          </a:p>
          <a:p>
            <a:pPr>
              <a:spcBef>
                <a:spcPct val="50000"/>
              </a:spcBef>
            </a:pPr>
            <a:r>
              <a:rPr lang="en-US"/>
              <a:t>X looks too big to be 5</a:t>
            </a:r>
            <a:r>
              <a:rPr lang="en-US">
                <a:cs typeface="Tahoma" pitchFamily="34" charset="0"/>
              </a:rPr>
              <a:t>°- </a:t>
            </a:r>
            <a:r>
              <a:rPr lang="en-US" i="1">
                <a:cs typeface="Tahoma" pitchFamily="34" charset="0"/>
              </a:rPr>
              <a:t>eliminate answer A</a:t>
            </a:r>
          </a:p>
          <a:p>
            <a:pPr>
              <a:spcBef>
                <a:spcPct val="50000"/>
              </a:spcBef>
            </a:pPr>
            <a:r>
              <a:rPr lang="en-US">
                <a:cs typeface="Tahoma" pitchFamily="34" charset="0"/>
              </a:rPr>
              <a:t>X looks too small to be either 60° or 55° - </a:t>
            </a:r>
            <a:r>
              <a:rPr lang="en-US" i="1">
                <a:cs typeface="Tahoma" pitchFamily="34" charset="0"/>
              </a:rPr>
              <a:t>eliminate answers E and D</a:t>
            </a:r>
          </a:p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45074" name="Line 18"/>
          <p:cNvSpPr>
            <a:spLocks noChangeShapeType="1"/>
          </p:cNvSpPr>
          <p:nvPr/>
        </p:nvSpPr>
        <p:spPr bwMode="auto">
          <a:xfrm flipH="1">
            <a:off x="1143000" y="3810000"/>
            <a:ext cx="990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75" name="Line 19"/>
          <p:cNvSpPr>
            <a:spLocks noChangeShapeType="1"/>
          </p:cNvSpPr>
          <p:nvPr/>
        </p:nvSpPr>
        <p:spPr bwMode="auto">
          <a:xfrm flipH="1">
            <a:off x="1143000" y="5486400"/>
            <a:ext cx="990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5076" name="Line 20"/>
          <p:cNvSpPr>
            <a:spLocks noChangeShapeType="1"/>
          </p:cNvSpPr>
          <p:nvPr/>
        </p:nvSpPr>
        <p:spPr bwMode="auto">
          <a:xfrm flipH="1">
            <a:off x="1143000" y="6019800"/>
            <a:ext cx="990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139277" name="Picture 2"/>
          <p:cNvPicPr>
            <a:picLocks noChangeAspect="1" noChangeArrowheads="1"/>
          </p:cNvPicPr>
          <p:nvPr/>
        </p:nvPicPr>
        <p:blipFill>
          <a:blip r:embed="rId2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45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5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45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45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 autoUpdateAnimBg="0"/>
      <p:bldP spid="45062" grpId="0" animBg="1"/>
      <p:bldP spid="45064" grpId="0" animBg="1"/>
      <p:bldP spid="45065" grpId="0" animBg="1"/>
      <p:bldP spid="45070" grpId="0" autoUpdateAnimBg="0"/>
      <p:bldP spid="45071" grpId="0" autoUpdateAnimBg="0"/>
      <p:bldP spid="45072" grpId="0" autoUpdateAnimBg="0"/>
      <p:bldP spid="45073" grpId="0" animBg="1" autoUpdateAnimBg="0"/>
      <p:bldP spid="45074" grpId="0" animBg="1"/>
      <p:bldP spid="45075" grpId="0" animBg="1"/>
      <p:bldP spid="4507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673" name="Picture 2"/>
          <p:cNvPicPr>
            <a:picLocks noChangeAspect="1" noChangeArrowheads="1"/>
          </p:cNvPicPr>
          <p:nvPr/>
        </p:nvPicPr>
        <p:blipFill>
          <a:blip r:embed="rId2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8" name="Text Box 4"/>
          <p:cNvSpPr txBox="1">
            <a:spLocks noChangeArrowheads="1"/>
          </p:cNvSpPr>
          <p:nvPr/>
        </p:nvSpPr>
        <p:spPr bwMode="auto">
          <a:xfrm>
            <a:off x="228600" y="1524000"/>
            <a:ext cx="5791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dirty="0">
                <a:latin typeface="+mj-lt"/>
                <a:cs typeface="+mn-cs"/>
              </a:rPr>
              <a:t>In the figure </a:t>
            </a:r>
            <a:r>
              <a:rPr lang="en-US" sz="2000" dirty="0">
                <a:latin typeface="+mj-lt"/>
                <a:cs typeface="+mn-cs"/>
              </a:rPr>
              <a:t>to the right, </a:t>
            </a:r>
            <a:r>
              <a:rPr lang="en-US" sz="2000" dirty="0">
                <a:latin typeface="+mj-lt"/>
                <a:cs typeface="+mn-cs"/>
              </a:rPr>
              <a:t>what is the value of x?</a:t>
            </a:r>
          </a:p>
        </p:txBody>
      </p:sp>
      <p:sp>
        <p:nvSpPr>
          <p:cNvPr id="156675" name="Line 5"/>
          <p:cNvSpPr>
            <a:spLocks noChangeShapeType="1"/>
          </p:cNvSpPr>
          <p:nvPr/>
        </p:nvSpPr>
        <p:spPr bwMode="auto">
          <a:xfrm>
            <a:off x="3962400" y="3581400"/>
            <a:ext cx="4648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6676" name="Line 6"/>
          <p:cNvSpPr>
            <a:spLocks noChangeShapeType="1"/>
          </p:cNvSpPr>
          <p:nvPr/>
        </p:nvSpPr>
        <p:spPr bwMode="auto">
          <a:xfrm flipV="1">
            <a:off x="5181600" y="914400"/>
            <a:ext cx="190500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6677" name="Line 7"/>
          <p:cNvSpPr>
            <a:spLocks noChangeShapeType="1"/>
          </p:cNvSpPr>
          <p:nvPr/>
        </p:nvSpPr>
        <p:spPr bwMode="auto">
          <a:xfrm flipH="1">
            <a:off x="6705600" y="914400"/>
            <a:ext cx="381000" cy="266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56678" name="Text Box 8"/>
          <p:cNvSpPr txBox="1">
            <a:spLocks noChangeArrowheads="1"/>
          </p:cNvSpPr>
          <p:nvPr/>
        </p:nvSpPr>
        <p:spPr bwMode="auto">
          <a:xfrm>
            <a:off x="4495800" y="2971800"/>
            <a:ext cx="3352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125</a:t>
            </a:r>
            <a:r>
              <a:rPr lang="en-US">
                <a:cs typeface="Tahoma" pitchFamily="34" charset="0"/>
              </a:rPr>
              <a:t>°                 85°</a:t>
            </a:r>
            <a:endParaRPr lang="en-US"/>
          </a:p>
        </p:txBody>
      </p:sp>
      <p:sp>
        <p:nvSpPr>
          <p:cNvPr id="156679" name="Text Box 9"/>
          <p:cNvSpPr txBox="1">
            <a:spLocks noChangeArrowheads="1"/>
          </p:cNvSpPr>
          <p:nvPr/>
        </p:nvSpPr>
        <p:spPr bwMode="auto">
          <a:xfrm>
            <a:off x="6629400" y="13716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</a:t>
            </a:r>
          </a:p>
        </p:txBody>
      </p:sp>
      <p:sp>
        <p:nvSpPr>
          <p:cNvPr id="47114" name="Text Box 10"/>
          <p:cNvSpPr txBox="1">
            <a:spLocks noChangeArrowheads="1"/>
          </p:cNvSpPr>
          <p:nvPr/>
        </p:nvSpPr>
        <p:spPr bwMode="auto">
          <a:xfrm>
            <a:off x="533400" y="2362200"/>
            <a:ext cx="22098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5</a:t>
            </a:r>
            <a:r>
              <a:rPr lang="en-US" dirty="0">
                <a:latin typeface="+mj-lt"/>
                <a:cs typeface="Tahoma" pitchFamily="34" charset="0"/>
              </a:rPr>
              <a:t>°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Tahoma" pitchFamily="34" charset="0"/>
              </a:rPr>
              <a:t>30°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Tahoma" pitchFamily="34" charset="0"/>
              </a:rPr>
              <a:t>40°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Tahoma" pitchFamily="34" charset="0"/>
              </a:rPr>
              <a:t>55°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Tahoma" pitchFamily="34" charset="0"/>
              </a:rPr>
              <a:t>60°</a:t>
            </a:r>
            <a:endParaRPr lang="en-US" dirty="0">
              <a:latin typeface="+mj-lt"/>
              <a:cs typeface="+mn-cs"/>
            </a:endParaRPr>
          </a:p>
        </p:txBody>
      </p:sp>
      <p:sp>
        <p:nvSpPr>
          <p:cNvPr id="47116" name="Text Box 12"/>
          <p:cNvSpPr txBox="1">
            <a:spLocks noChangeArrowheads="1"/>
          </p:cNvSpPr>
          <p:nvPr/>
        </p:nvSpPr>
        <p:spPr bwMode="auto">
          <a:xfrm>
            <a:off x="2743200" y="434340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180 –125 = 55</a:t>
            </a:r>
          </a:p>
        </p:txBody>
      </p:sp>
      <p:sp>
        <p:nvSpPr>
          <p:cNvPr id="47117" name="Text Box 13"/>
          <p:cNvSpPr txBox="1">
            <a:spLocks noChangeArrowheads="1"/>
          </p:cNvSpPr>
          <p:nvPr/>
        </p:nvSpPr>
        <p:spPr bwMode="auto">
          <a:xfrm>
            <a:off x="5410200" y="30480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55</a:t>
            </a:r>
            <a:r>
              <a:rPr lang="en-US">
                <a:cs typeface="Tahoma" pitchFamily="34" charset="0"/>
              </a:rPr>
              <a:t>°</a:t>
            </a:r>
            <a:endParaRPr lang="en-US"/>
          </a:p>
        </p:txBody>
      </p:sp>
      <p:sp>
        <p:nvSpPr>
          <p:cNvPr id="156683" name="Text Box 14"/>
          <p:cNvSpPr txBox="1">
            <a:spLocks noChangeArrowheads="1"/>
          </p:cNvSpPr>
          <p:nvPr/>
        </p:nvSpPr>
        <p:spPr bwMode="auto">
          <a:xfrm>
            <a:off x="6477000" y="39624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47119" name="Text Box 15"/>
          <p:cNvSpPr txBox="1">
            <a:spLocks noChangeArrowheads="1"/>
          </p:cNvSpPr>
          <p:nvPr/>
        </p:nvSpPr>
        <p:spPr bwMode="auto">
          <a:xfrm>
            <a:off x="5867400" y="43434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180 - 85 = 95 </a:t>
            </a:r>
          </a:p>
        </p:txBody>
      </p:sp>
      <p:sp>
        <p:nvSpPr>
          <p:cNvPr id="47120" name="Text Box 16"/>
          <p:cNvSpPr txBox="1">
            <a:spLocks noChangeArrowheads="1"/>
          </p:cNvSpPr>
          <p:nvPr/>
        </p:nvSpPr>
        <p:spPr bwMode="auto">
          <a:xfrm>
            <a:off x="6096000" y="30480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95</a:t>
            </a:r>
            <a:r>
              <a:rPr lang="en-US">
                <a:cs typeface="Tahoma" pitchFamily="34" charset="0"/>
              </a:rPr>
              <a:t>°</a:t>
            </a:r>
            <a:endParaRPr lang="en-US"/>
          </a:p>
        </p:txBody>
      </p:sp>
      <p:sp>
        <p:nvSpPr>
          <p:cNvPr id="47121" name="Text Box 17"/>
          <p:cNvSpPr txBox="1">
            <a:spLocks noChangeArrowheads="1"/>
          </p:cNvSpPr>
          <p:nvPr/>
        </p:nvSpPr>
        <p:spPr bwMode="auto">
          <a:xfrm>
            <a:off x="3048000" y="50292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180 – 55 – 95 = 30</a:t>
            </a:r>
          </a:p>
        </p:txBody>
      </p:sp>
      <p:sp>
        <p:nvSpPr>
          <p:cNvPr id="47122" name="Text Box 18"/>
          <p:cNvSpPr txBox="1">
            <a:spLocks noChangeArrowheads="1"/>
          </p:cNvSpPr>
          <p:nvPr/>
        </p:nvSpPr>
        <p:spPr bwMode="auto">
          <a:xfrm>
            <a:off x="2286000" y="5715000"/>
            <a:ext cx="4419600" cy="3698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dirty="0">
                <a:latin typeface="+mj-lt"/>
                <a:cs typeface="+mn-cs"/>
              </a:rPr>
              <a:t>CORRECT ANSWER: </a:t>
            </a:r>
            <a:r>
              <a:rPr lang="en-US" sz="1800" b="1" dirty="0">
                <a:latin typeface="+mj-lt"/>
                <a:cs typeface="+mn-cs"/>
              </a:rPr>
              <a:t>B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7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7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7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6" grpId="0" autoUpdateAnimBg="0"/>
      <p:bldP spid="47117" grpId="0" autoUpdateAnimBg="0"/>
      <p:bldP spid="47119" grpId="0" autoUpdateAnimBg="0"/>
      <p:bldP spid="47120" grpId="0" autoUpdateAnimBg="0"/>
      <p:bldP spid="47121" grpId="0" autoUpdateAnimBg="0"/>
      <p:bldP spid="47122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5" name="Picture 2"/>
          <p:cNvPicPr>
            <a:picLocks noChangeAspect="1" noChangeArrowheads="1"/>
          </p:cNvPicPr>
          <p:nvPr/>
        </p:nvPicPr>
        <p:blipFill>
          <a:blip r:embed="rId2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8786" name="Text Box 2"/>
          <p:cNvSpPr txBox="1">
            <a:spLocks noChangeArrowheads="1"/>
          </p:cNvSpPr>
          <p:nvPr/>
        </p:nvSpPr>
        <p:spPr bwMode="auto">
          <a:xfrm>
            <a:off x="3124200" y="2286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18787" name="Text Box 3"/>
          <p:cNvSpPr txBox="1">
            <a:spLocks noChangeArrowheads="1"/>
          </p:cNvSpPr>
          <p:nvPr/>
        </p:nvSpPr>
        <p:spPr bwMode="auto">
          <a:xfrm>
            <a:off x="838200" y="1066800"/>
            <a:ext cx="7620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Lola is making the circle graph below showing the number of students at each grade level in her high school. What should be the measure of </a:t>
            </a:r>
            <a:r>
              <a:rPr lang="en-US" sz="1800">
                <a:sym typeface="Symbol" pitchFamily="18" charset="2"/>
              </a:rPr>
              <a:t></a:t>
            </a:r>
            <a:r>
              <a:rPr lang="en-US" sz="1800">
                <a:sym typeface="WP MathA"/>
              </a:rPr>
              <a:t>A?</a:t>
            </a:r>
            <a:endParaRPr lang="en-US" sz="1800"/>
          </a:p>
        </p:txBody>
      </p:sp>
      <p:sp>
        <p:nvSpPr>
          <p:cNvPr id="118788" name="Text Box 4"/>
          <p:cNvSpPr txBox="1">
            <a:spLocks noChangeArrowheads="1"/>
          </p:cNvSpPr>
          <p:nvPr/>
        </p:nvSpPr>
        <p:spPr bwMode="auto">
          <a:xfrm>
            <a:off x="685800" y="3048000"/>
            <a:ext cx="24384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n-US"/>
              <a:t>F.    99</a:t>
            </a:r>
            <a:r>
              <a:rPr lang="en-US">
                <a:cs typeface="Tahoma" pitchFamily="34" charset="0"/>
              </a:rPr>
              <a:t>°</a:t>
            </a:r>
          </a:p>
          <a:p>
            <a:pPr marL="457200" indent="-457200">
              <a:spcBef>
                <a:spcPct val="50000"/>
              </a:spcBef>
            </a:pPr>
            <a:r>
              <a:rPr lang="en-US">
                <a:cs typeface="Tahoma" pitchFamily="34" charset="0"/>
              </a:rPr>
              <a:t>G.  120°</a:t>
            </a:r>
          </a:p>
          <a:p>
            <a:pPr marL="457200" indent="-457200">
              <a:spcBef>
                <a:spcPct val="50000"/>
              </a:spcBef>
            </a:pPr>
            <a:r>
              <a:rPr lang="en-US">
                <a:cs typeface="Tahoma" pitchFamily="34" charset="0"/>
              </a:rPr>
              <a:t>H.  133°</a:t>
            </a:r>
          </a:p>
          <a:p>
            <a:pPr marL="457200" indent="-457200">
              <a:spcBef>
                <a:spcPct val="50000"/>
              </a:spcBef>
            </a:pPr>
            <a:r>
              <a:rPr lang="en-US">
                <a:cs typeface="Tahoma" pitchFamily="34" charset="0"/>
              </a:rPr>
              <a:t>J.   167°</a:t>
            </a:r>
          </a:p>
          <a:p>
            <a:pPr marL="457200" indent="-457200">
              <a:spcBef>
                <a:spcPct val="50000"/>
              </a:spcBef>
            </a:pPr>
            <a:r>
              <a:rPr lang="en-US">
                <a:cs typeface="Tahoma" pitchFamily="34" charset="0"/>
              </a:rPr>
              <a:t>K.   240°</a:t>
            </a:r>
            <a:endParaRPr lang="en-US"/>
          </a:p>
        </p:txBody>
      </p:sp>
      <p:sp>
        <p:nvSpPr>
          <p:cNvPr id="118789" name="AutoShape 5"/>
          <p:cNvSpPr>
            <a:spLocks noChangeArrowheads="1"/>
          </p:cNvSpPr>
          <p:nvPr/>
        </p:nvSpPr>
        <p:spPr bwMode="auto">
          <a:xfrm>
            <a:off x="3276600" y="2514600"/>
            <a:ext cx="3810000" cy="3733800"/>
          </a:xfrm>
          <a:prstGeom prst="flowChartConnector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8790" name="Line 6"/>
          <p:cNvSpPr>
            <a:spLocks noChangeShapeType="1"/>
          </p:cNvSpPr>
          <p:nvPr/>
        </p:nvSpPr>
        <p:spPr bwMode="auto">
          <a:xfrm flipH="1">
            <a:off x="3886200" y="4343400"/>
            <a:ext cx="12192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8791" name="Line 7"/>
          <p:cNvSpPr>
            <a:spLocks noChangeShapeType="1"/>
          </p:cNvSpPr>
          <p:nvPr/>
        </p:nvSpPr>
        <p:spPr bwMode="auto">
          <a:xfrm>
            <a:off x="5105400" y="4343400"/>
            <a:ext cx="12192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8792" name="Line 8"/>
          <p:cNvSpPr>
            <a:spLocks noChangeShapeType="1"/>
          </p:cNvSpPr>
          <p:nvPr/>
        </p:nvSpPr>
        <p:spPr bwMode="auto">
          <a:xfrm flipV="1">
            <a:off x="5105400" y="4191000"/>
            <a:ext cx="19812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8793" name="Line 9"/>
          <p:cNvSpPr>
            <a:spLocks noChangeShapeType="1"/>
          </p:cNvSpPr>
          <p:nvPr/>
        </p:nvSpPr>
        <p:spPr bwMode="auto">
          <a:xfrm flipH="1" flipV="1">
            <a:off x="3733800" y="3200400"/>
            <a:ext cx="13716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18794" name="Text Box 10"/>
          <p:cNvSpPr txBox="1">
            <a:spLocks noChangeArrowheads="1"/>
          </p:cNvSpPr>
          <p:nvPr/>
        </p:nvSpPr>
        <p:spPr bwMode="auto">
          <a:xfrm>
            <a:off x="5105400" y="3810000"/>
            <a:ext cx="609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A°</a:t>
            </a:r>
          </a:p>
        </p:txBody>
      </p:sp>
      <p:sp>
        <p:nvSpPr>
          <p:cNvPr id="118795" name="Text Box 11"/>
          <p:cNvSpPr txBox="1">
            <a:spLocks noChangeArrowheads="1"/>
          </p:cNvSpPr>
          <p:nvPr/>
        </p:nvSpPr>
        <p:spPr bwMode="auto">
          <a:xfrm>
            <a:off x="4724400" y="3200400"/>
            <a:ext cx="18288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240 freshmen</a:t>
            </a:r>
          </a:p>
        </p:txBody>
      </p:sp>
      <p:sp>
        <p:nvSpPr>
          <p:cNvPr id="118796" name="Text Box 12"/>
          <p:cNvSpPr txBox="1">
            <a:spLocks noChangeArrowheads="1"/>
          </p:cNvSpPr>
          <p:nvPr/>
        </p:nvSpPr>
        <p:spPr bwMode="auto">
          <a:xfrm>
            <a:off x="3124200" y="3886200"/>
            <a:ext cx="1828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/>
              <a:t>200 sophomores</a:t>
            </a:r>
          </a:p>
        </p:txBody>
      </p:sp>
      <p:sp>
        <p:nvSpPr>
          <p:cNvPr id="118797" name="Text Box 13"/>
          <p:cNvSpPr txBox="1">
            <a:spLocks noChangeArrowheads="1"/>
          </p:cNvSpPr>
          <p:nvPr/>
        </p:nvSpPr>
        <p:spPr bwMode="auto">
          <a:xfrm>
            <a:off x="4419600" y="5410200"/>
            <a:ext cx="1600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150 juniors</a:t>
            </a:r>
          </a:p>
        </p:txBody>
      </p:sp>
      <p:sp>
        <p:nvSpPr>
          <p:cNvPr id="118798" name="Text Box 14"/>
          <p:cNvSpPr txBox="1">
            <a:spLocks noChangeArrowheads="1"/>
          </p:cNvSpPr>
          <p:nvPr/>
        </p:nvSpPr>
        <p:spPr bwMode="auto">
          <a:xfrm>
            <a:off x="5638800" y="4572000"/>
            <a:ext cx="1676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130 seniors</a:t>
            </a:r>
          </a:p>
        </p:txBody>
      </p:sp>
      <p:sp>
        <p:nvSpPr>
          <p:cNvPr id="48143" name="Text Box 15"/>
          <p:cNvSpPr txBox="1">
            <a:spLocks noChangeArrowheads="1"/>
          </p:cNvSpPr>
          <p:nvPr/>
        </p:nvSpPr>
        <p:spPr bwMode="auto">
          <a:xfrm>
            <a:off x="838200" y="1066800"/>
            <a:ext cx="7620000" cy="1384300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By looking at the figure below:</a:t>
            </a:r>
          </a:p>
          <a:p>
            <a:pPr>
              <a:spcBef>
                <a:spcPct val="50000"/>
              </a:spcBef>
            </a:pPr>
            <a:r>
              <a:rPr lang="en-US" sz="2000">
                <a:sym typeface="Symbol" pitchFamily="18" charset="2"/>
              </a:rPr>
              <a:t></a:t>
            </a:r>
            <a:r>
              <a:rPr lang="en-US" sz="2000">
                <a:sym typeface="WP MathA"/>
              </a:rPr>
              <a:t>A looks larger than 99</a:t>
            </a:r>
            <a:r>
              <a:rPr lang="en-US" sz="2000">
                <a:cs typeface="Tahoma" pitchFamily="34" charset="0"/>
                <a:sym typeface="WP MathA"/>
              </a:rPr>
              <a:t>°</a:t>
            </a:r>
            <a:r>
              <a:rPr lang="en-US" sz="2000">
                <a:sym typeface="WP MathA"/>
              </a:rPr>
              <a:t>– </a:t>
            </a:r>
            <a:r>
              <a:rPr lang="en-US" sz="2000" i="1">
                <a:sym typeface="WP MathA"/>
              </a:rPr>
              <a:t>eliminate answer F</a:t>
            </a:r>
          </a:p>
          <a:p>
            <a:pPr>
              <a:spcBef>
                <a:spcPct val="50000"/>
              </a:spcBef>
            </a:pPr>
            <a:r>
              <a:rPr lang="en-US" sz="2000">
                <a:sym typeface="Symbol" pitchFamily="18" charset="2"/>
              </a:rPr>
              <a:t></a:t>
            </a:r>
            <a:r>
              <a:rPr lang="en-US" sz="2000">
                <a:sym typeface="WP MathA"/>
              </a:rPr>
              <a:t>A looks smaller than 240</a:t>
            </a:r>
            <a:r>
              <a:rPr lang="en-US" sz="2000">
                <a:cs typeface="Tahoma" pitchFamily="34" charset="0"/>
                <a:sym typeface="WP MathA"/>
              </a:rPr>
              <a:t>°</a:t>
            </a:r>
            <a:r>
              <a:rPr lang="en-US" sz="2000">
                <a:sym typeface="WP MathA"/>
              </a:rPr>
              <a:t> – </a:t>
            </a:r>
            <a:r>
              <a:rPr lang="en-US" sz="2000" i="1">
                <a:sym typeface="WP MathA"/>
              </a:rPr>
              <a:t>eliminate answer K</a:t>
            </a:r>
            <a:endParaRPr lang="en-US" sz="2000" i="1"/>
          </a:p>
        </p:txBody>
      </p:sp>
      <p:sp>
        <p:nvSpPr>
          <p:cNvPr id="48144" name="Line 16"/>
          <p:cNvSpPr>
            <a:spLocks noChangeShapeType="1"/>
          </p:cNvSpPr>
          <p:nvPr/>
        </p:nvSpPr>
        <p:spPr bwMode="auto">
          <a:xfrm flipH="1">
            <a:off x="457200" y="3276600"/>
            <a:ext cx="1600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46" name="Line 18"/>
          <p:cNvSpPr>
            <a:spLocks noChangeShapeType="1"/>
          </p:cNvSpPr>
          <p:nvPr/>
        </p:nvSpPr>
        <p:spPr bwMode="auto">
          <a:xfrm flipH="1">
            <a:off x="457200" y="5486400"/>
            <a:ext cx="1600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8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8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8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43" grpId="0" animBg="1" autoUpdateAnimBg="0"/>
      <p:bldP spid="48144" grpId="0" animBg="1"/>
      <p:bldP spid="4814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3" name="Picture 2"/>
          <p:cNvPicPr>
            <a:picLocks noChangeAspect="1" noChangeArrowheads="1"/>
          </p:cNvPicPr>
          <p:nvPr/>
        </p:nvPicPr>
        <p:blipFill>
          <a:blip r:embed="rId3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16" name="Text Box 16"/>
          <p:cNvSpPr txBox="1">
            <a:spLocks noChangeArrowheads="1"/>
          </p:cNvSpPr>
          <p:nvPr/>
        </p:nvSpPr>
        <p:spPr bwMode="auto">
          <a:xfrm>
            <a:off x="1295400" y="914400"/>
            <a:ext cx="6858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Total number of students = 720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Total number of freshmen = 240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Total number of degrees in a circle = 360</a:t>
            </a:r>
            <a:r>
              <a:rPr lang="en-US" dirty="0">
                <a:latin typeface="+mj-lt"/>
                <a:cs typeface="Tahoma" pitchFamily="34" charset="0"/>
              </a:rPr>
              <a:t>°</a:t>
            </a:r>
            <a:endParaRPr lang="en-US" dirty="0">
              <a:latin typeface="+mj-lt"/>
              <a:cs typeface="+mn-cs"/>
            </a:endParaRPr>
          </a:p>
        </p:txBody>
      </p:sp>
      <p:graphicFrame>
        <p:nvGraphicFramePr>
          <p:cNvPr id="90112" name="Object 1024"/>
          <p:cNvGraphicFramePr>
            <a:graphicFrameLocks noChangeAspect="1"/>
          </p:cNvGraphicFramePr>
          <p:nvPr/>
        </p:nvGraphicFramePr>
        <p:xfrm>
          <a:off x="838200" y="2895600"/>
          <a:ext cx="5286375" cy="3211513"/>
        </p:xfrm>
        <a:graphic>
          <a:graphicData uri="http://schemas.openxmlformats.org/presentationml/2006/ole">
            <p:oleObj spid="_x0000_s90112" name="Document" r:id="rId4" imgW="2467440" imgH="1498680" progId="">
              <p:embed/>
            </p:oleObj>
          </a:graphicData>
        </a:graphic>
      </p:graphicFrame>
      <p:sp>
        <p:nvSpPr>
          <p:cNvPr id="51218" name="Text Box 18"/>
          <p:cNvSpPr txBox="1">
            <a:spLocks noChangeArrowheads="1"/>
          </p:cNvSpPr>
          <p:nvPr/>
        </p:nvSpPr>
        <p:spPr bwMode="auto">
          <a:xfrm>
            <a:off x="3886200" y="4572000"/>
            <a:ext cx="4267200" cy="3698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i="1" dirty="0">
                <a:latin typeface="+mj-lt"/>
                <a:cs typeface="+mn-cs"/>
              </a:rPr>
              <a:t>CORRECT ANSWER</a:t>
            </a:r>
            <a:r>
              <a:rPr lang="en-US" sz="1800" dirty="0">
                <a:latin typeface="+mj-lt"/>
                <a:cs typeface="+mn-cs"/>
              </a:rPr>
              <a:t>: </a:t>
            </a:r>
            <a:r>
              <a:rPr lang="en-US" sz="1800" dirty="0">
                <a:latin typeface="+mj-lt"/>
                <a:cs typeface="+mn-cs"/>
              </a:rPr>
              <a:t> </a:t>
            </a:r>
            <a:r>
              <a:rPr lang="en-US" sz="1800" b="1" dirty="0">
                <a:latin typeface="+mj-lt"/>
                <a:cs typeface="+mn-cs"/>
              </a:rPr>
              <a:t>G</a:t>
            </a:r>
            <a:endParaRPr lang="en-US" sz="1800" b="1" dirty="0">
              <a:latin typeface="+mj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90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51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18" grpId="0" animBg="1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7" name="Text Box 3"/>
          <p:cNvSpPr txBox="1">
            <a:spLocks noChangeArrowheads="1"/>
          </p:cNvSpPr>
          <p:nvPr/>
        </p:nvSpPr>
        <p:spPr bwMode="auto">
          <a:xfrm>
            <a:off x="838200" y="990600"/>
            <a:ext cx="7772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dirty="0">
                <a:latin typeface="+mj-lt"/>
                <a:cs typeface="+mn-cs"/>
              </a:rPr>
              <a:t>Some problems are hard because they’re general or abstract, so replace variables with specific numbers</a:t>
            </a:r>
          </a:p>
        </p:txBody>
      </p:sp>
      <p:sp>
        <p:nvSpPr>
          <p:cNvPr id="52228" name="Text Box 4"/>
          <p:cNvSpPr txBox="1">
            <a:spLocks noChangeArrowheads="1"/>
          </p:cNvSpPr>
          <p:nvPr/>
        </p:nvSpPr>
        <p:spPr bwMode="auto">
          <a:xfrm>
            <a:off x="1676400" y="2209800"/>
            <a:ext cx="5943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If  </a:t>
            </a:r>
            <a:r>
              <a:rPr lang="en-US" dirty="0" err="1">
                <a:latin typeface="+mj-lt"/>
                <a:cs typeface="+mn-cs"/>
              </a:rPr>
              <a:t>kx</a:t>
            </a:r>
            <a:r>
              <a:rPr lang="en-US" dirty="0">
                <a:latin typeface="+mj-lt"/>
                <a:cs typeface="+mn-cs"/>
              </a:rPr>
              <a:t> + k = 0, and k&gt;1, then x = ?</a:t>
            </a:r>
          </a:p>
        </p:txBody>
      </p:sp>
      <p:sp>
        <p:nvSpPr>
          <p:cNvPr id="52229" name="Text Box 5"/>
          <p:cNvSpPr txBox="1">
            <a:spLocks noChangeArrowheads="1"/>
          </p:cNvSpPr>
          <p:nvPr/>
        </p:nvSpPr>
        <p:spPr bwMode="auto">
          <a:xfrm>
            <a:off x="609600" y="3276600"/>
            <a:ext cx="18288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</a:rPr>
              <a:t>0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</a:rPr>
              <a:t>-1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</a:rPr>
              <a:t>1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</a:rPr>
              <a:t>-k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</a:rPr>
              <a:t>k</a:t>
            </a:r>
          </a:p>
        </p:txBody>
      </p:sp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2133600" y="3048000"/>
            <a:ext cx="632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b="1" dirty="0">
                <a:solidFill>
                  <a:srgbClr val="FF0000"/>
                </a:solidFill>
                <a:latin typeface="+mj-lt"/>
                <a:cs typeface="+mn-cs"/>
              </a:rPr>
              <a:t>Pick a value for k that is greater than 1</a:t>
            </a:r>
          </a:p>
        </p:txBody>
      </p:sp>
      <p:sp>
        <p:nvSpPr>
          <p:cNvPr id="52231" name="Text Box 7"/>
          <p:cNvSpPr txBox="1">
            <a:spLocks noChangeArrowheads="1"/>
          </p:cNvSpPr>
          <p:nvPr/>
        </p:nvSpPr>
        <p:spPr bwMode="auto">
          <a:xfrm>
            <a:off x="3048000" y="3810000"/>
            <a:ext cx="18288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Let  k = 2</a:t>
            </a:r>
          </a:p>
          <a:p>
            <a:pPr>
              <a:spcBef>
                <a:spcPct val="50000"/>
              </a:spcBef>
              <a:defRPr/>
            </a:pPr>
            <a:r>
              <a:rPr lang="en-US" dirty="0" err="1">
                <a:latin typeface="+mj-lt"/>
                <a:cs typeface="+mn-cs"/>
              </a:rPr>
              <a:t>kx</a:t>
            </a:r>
            <a:r>
              <a:rPr lang="en-US" dirty="0">
                <a:latin typeface="+mj-lt"/>
                <a:cs typeface="+mn-cs"/>
              </a:rPr>
              <a:t> + k = 0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2x + 2 = 0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2x = -2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x = -1  </a:t>
            </a:r>
          </a:p>
        </p:txBody>
      </p:sp>
      <p:sp>
        <p:nvSpPr>
          <p:cNvPr id="52232" name="Text Box 8"/>
          <p:cNvSpPr txBox="1">
            <a:spLocks noChangeArrowheads="1"/>
          </p:cNvSpPr>
          <p:nvPr/>
        </p:nvSpPr>
        <p:spPr bwMode="auto">
          <a:xfrm>
            <a:off x="6096000" y="3810000"/>
            <a:ext cx="2667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Let k = 5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kx + x = 0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5x + 5 = 0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5x = -5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x = -1</a:t>
            </a:r>
          </a:p>
        </p:txBody>
      </p:sp>
      <p:sp>
        <p:nvSpPr>
          <p:cNvPr id="52233" name="Oval 9"/>
          <p:cNvSpPr>
            <a:spLocks noChangeArrowheads="1"/>
          </p:cNvSpPr>
          <p:nvPr/>
        </p:nvSpPr>
        <p:spPr bwMode="auto">
          <a:xfrm>
            <a:off x="533400" y="3733800"/>
            <a:ext cx="1066800" cy="685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52234" name="AutoShape 10"/>
          <p:cNvSpPr>
            <a:spLocks noChangeArrowheads="1"/>
          </p:cNvSpPr>
          <p:nvPr/>
        </p:nvSpPr>
        <p:spPr bwMode="auto">
          <a:xfrm>
            <a:off x="381000" y="3657600"/>
            <a:ext cx="1295400" cy="838200"/>
          </a:xfrm>
          <a:custGeom>
            <a:avLst/>
            <a:gdLst>
              <a:gd name="G0" fmla="+- 2700 0 0"/>
              <a:gd name="G1" fmla="+- 21600 0 2700"/>
              <a:gd name="G2" fmla="+- 21600 0 27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2700" y="10800"/>
                </a:moveTo>
                <a:cubicBezTo>
                  <a:pt x="2700" y="15274"/>
                  <a:pt x="6326" y="18900"/>
                  <a:pt x="10800" y="18900"/>
                </a:cubicBezTo>
                <a:cubicBezTo>
                  <a:pt x="15274" y="18900"/>
                  <a:pt x="18900" y="15274"/>
                  <a:pt x="18900" y="10800"/>
                </a:cubicBezTo>
                <a:cubicBezTo>
                  <a:pt x="18900" y="6326"/>
                  <a:pt x="15274" y="2700"/>
                  <a:pt x="10800" y="2700"/>
                </a:cubicBezTo>
                <a:cubicBezTo>
                  <a:pt x="6326" y="2700"/>
                  <a:pt x="2700" y="6326"/>
                  <a:pt x="2700" y="10800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pic>
        <p:nvPicPr>
          <p:cNvPr id="128009" name="Picture 2"/>
          <p:cNvPicPr>
            <a:picLocks noChangeAspect="1" noChangeArrowheads="1"/>
          </p:cNvPicPr>
          <p:nvPr/>
        </p:nvPicPr>
        <p:blipFill>
          <a:blip r:embed="rId2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2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52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5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1" dur="500"/>
                                        <p:tgtEl>
                                          <p:spTgt spid="52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" dur="1000"/>
                                        <p:tgtEl>
                                          <p:spTgt spid="52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0" dur="500"/>
                                        <p:tgtEl>
                                          <p:spTgt spid="52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52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 autoUpdateAnimBg="0"/>
      <p:bldP spid="52229" grpId="0" autoUpdateAnimBg="0"/>
      <p:bldP spid="52230" grpId="0" autoUpdateAnimBg="0"/>
      <p:bldP spid="52231" grpId="0" autoUpdateAnimBg="0"/>
      <p:bldP spid="52232" grpId="0" autoUpdateAnimBg="0"/>
      <p:bldP spid="5223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WordArt 2"/>
          <p:cNvSpPr>
            <a:spLocks noChangeArrowheads="1" noChangeShapeType="1" noTextEdit="1"/>
          </p:cNvSpPr>
          <p:nvPr/>
        </p:nvSpPr>
        <p:spPr bwMode="auto">
          <a:xfrm>
            <a:off x="762000" y="457200"/>
            <a:ext cx="75438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endParaRPr lang="en-US" sz="36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1F01FF"/>
                  </a:gs>
                  <a:gs pos="100000">
                    <a:srgbClr val="050029"/>
                  </a:gs>
                </a:gsLst>
                <a:lin ang="5400000" scaled="1"/>
              </a:gradFill>
              <a:latin typeface="Arial Black"/>
            </a:endParaRP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1143000" y="990600"/>
            <a:ext cx="70866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b="1" dirty="0">
                <a:latin typeface="+mj-lt"/>
                <a:cs typeface="+mn-cs"/>
                <a:sym typeface="WP MathA" pitchFamily="2" charset="2"/>
              </a:rPr>
              <a:t>14</a:t>
            </a:r>
            <a:r>
              <a:rPr lang="en-US" dirty="0">
                <a:latin typeface="+mj-lt"/>
                <a:cs typeface="+mn-cs"/>
                <a:sym typeface="WP MathA" pitchFamily="2" charset="2"/>
              </a:rPr>
              <a:t> </a:t>
            </a:r>
            <a:r>
              <a:rPr lang="en-US" dirty="0">
                <a:latin typeface="+mj-lt"/>
                <a:cs typeface="+mn-cs"/>
                <a:sym typeface="WP MathA" pitchFamily="2" charset="2"/>
              </a:rPr>
              <a:t>questions dealing with Pre-Algebra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b="1" dirty="0">
                <a:latin typeface="+mj-lt"/>
                <a:cs typeface="+mn-cs"/>
                <a:sym typeface="WP MathA" pitchFamily="2" charset="2"/>
              </a:rPr>
              <a:t>10</a:t>
            </a:r>
            <a:r>
              <a:rPr lang="en-US" dirty="0">
                <a:latin typeface="+mj-lt"/>
                <a:cs typeface="+mn-cs"/>
                <a:sym typeface="WP MathA" pitchFamily="2" charset="2"/>
              </a:rPr>
              <a:t> </a:t>
            </a:r>
            <a:r>
              <a:rPr lang="en-US" dirty="0">
                <a:latin typeface="+mj-lt"/>
                <a:cs typeface="+mn-cs"/>
                <a:sym typeface="WP MathA" pitchFamily="2" charset="2"/>
              </a:rPr>
              <a:t>questions from Elementary Algebra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dirty="0">
                <a:latin typeface="+mj-lt"/>
                <a:cs typeface="+mn-cs"/>
                <a:sym typeface="WP MathA" pitchFamily="2" charset="2"/>
              </a:rPr>
              <a:t>  </a:t>
            </a:r>
            <a:r>
              <a:rPr lang="en-US" b="1" dirty="0">
                <a:latin typeface="+mj-lt"/>
                <a:cs typeface="+mn-cs"/>
                <a:sym typeface="WP MathA" pitchFamily="2" charset="2"/>
              </a:rPr>
              <a:t>9</a:t>
            </a:r>
            <a:r>
              <a:rPr lang="en-US" dirty="0">
                <a:latin typeface="+mj-lt"/>
                <a:cs typeface="+mn-cs"/>
                <a:sym typeface="WP MathA" pitchFamily="2" charset="2"/>
              </a:rPr>
              <a:t> </a:t>
            </a:r>
            <a:r>
              <a:rPr lang="en-US" dirty="0">
                <a:latin typeface="+mj-lt"/>
                <a:cs typeface="+mn-cs"/>
                <a:sym typeface="WP MathA" pitchFamily="2" charset="2"/>
              </a:rPr>
              <a:t>questions based on Intermediate Algebra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dirty="0">
                <a:latin typeface="+mj-lt"/>
                <a:cs typeface="+mn-cs"/>
                <a:sym typeface="WP MathA" pitchFamily="2" charset="2"/>
              </a:rPr>
              <a:t>  </a:t>
            </a:r>
            <a:r>
              <a:rPr lang="en-US" b="1" dirty="0">
                <a:latin typeface="+mj-lt"/>
                <a:cs typeface="+mn-cs"/>
                <a:sym typeface="WP MathA" pitchFamily="2" charset="2"/>
              </a:rPr>
              <a:t>9</a:t>
            </a:r>
            <a:r>
              <a:rPr lang="en-US" dirty="0">
                <a:latin typeface="+mj-lt"/>
                <a:cs typeface="+mn-cs"/>
                <a:sym typeface="WP MathA" pitchFamily="2" charset="2"/>
              </a:rPr>
              <a:t> </a:t>
            </a:r>
            <a:r>
              <a:rPr lang="en-US" dirty="0">
                <a:latin typeface="+mj-lt"/>
                <a:cs typeface="+mn-cs"/>
                <a:sym typeface="WP MathA" pitchFamily="2" charset="2"/>
              </a:rPr>
              <a:t>questions from Coordinate Geometry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b="1" dirty="0">
                <a:latin typeface="+mj-lt"/>
                <a:cs typeface="+mn-cs"/>
                <a:sym typeface="WP MathA" pitchFamily="2" charset="2"/>
              </a:rPr>
              <a:t>14</a:t>
            </a:r>
            <a:r>
              <a:rPr lang="en-US" dirty="0">
                <a:latin typeface="+mj-lt"/>
                <a:cs typeface="+mn-cs"/>
                <a:sym typeface="WP MathA" pitchFamily="2" charset="2"/>
              </a:rPr>
              <a:t> </a:t>
            </a:r>
            <a:r>
              <a:rPr lang="en-US" dirty="0">
                <a:latin typeface="+mj-lt"/>
                <a:cs typeface="+mn-cs"/>
                <a:sym typeface="WP MathA" pitchFamily="2" charset="2"/>
              </a:rPr>
              <a:t>questions from Plane Geometry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dirty="0">
                <a:latin typeface="+mj-lt"/>
                <a:cs typeface="+mn-cs"/>
                <a:sym typeface="WP MathA" pitchFamily="2" charset="2"/>
              </a:rPr>
              <a:t>  </a:t>
            </a:r>
            <a:r>
              <a:rPr lang="en-US" b="1" dirty="0">
                <a:latin typeface="+mj-lt"/>
                <a:cs typeface="+mn-cs"/>
                <a:sym typeface="WP MathA" pitchFamily="2" charset="2"/>
              </a:rPr>
              <a:t>4 </a:t>
            </a:r>
            <a:r>
              <a:rPr lang="en-US" dirty="0">
                <a:latin typeface="+mj-lt"/>
                <a:cs typeface="+mn-cs"/>
                <a:sym typeface="WP MathA" pitchFamily="2" charset="2"/>
              </a:rPr>
              <a:t>Trigonometry </a:t>
            </a:r>
            <a:r>
              <a:rPr lang="en-US" dirty="0">
                <a:latin typeface="+mj-lt"/>
                <a:cs typeface="+mn-cs"/>
                <a:sym typeface="WP MathA" pitchFamily="2" charset="2"/>
              </a:rPr>
              <a:t>questions</a:t>
            </a:r>
          </a:p>
          <a:p>
            <a:pPr>
              <a:spcBef>
                <a:spcPct val="50000"/>
              </a:spcBef>
              <a:buFont typeface="Wingdings" pitchFamily="2" charset="2"/>
              <a:buChar char="Ø"/>
              <a:defRPr/>
            </a:pPr>
            <a:r>
              <a:rPr lang="en-US" b="1" i="1" dirty="0">
                <a:latin typeface="+mj-lt"/>
                <a:cs typeface="+mn-cs"/>
                <a:sym typeface="WP MathA" pitchFamily="2" charset="2"/>
              </a:rPr>
              <a:t>60 Questions Total in 60 minutes time!</a:t>
            </a:r>
            <a:endParaRPr lang="en-US" b="1" i="1" dirty="0">
              <a:latin typeface="+mj-lt"/>
              <a:cs typeface="+mn-cs"/>
              <a:sym typeface="WP MathA" pitchFamily="2" charset="2"/>
            </a:endParaRPr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533400" y="5334000"/>
            <a:ext cx="7924800" cy="1016000"/>
          </a:xfrm>
          <a:prstGeom prst="rect">
            <a:avLst/>
          </a:prstGeom>
          <a:noFill/>
          <a:ln w="38100" cmpd="dbl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P MathA" pitchFamily="2" charset="2"/>
              <a:buNone/>
              <a:defRPr/>
            </a:pPr>
            <a:r>
              <a:rPr lang="en-US" sz="2000" dirty="0">
                <a:solidFill>
                  <a:srgbClr val="990000"/>
                </a:solidFill>
                <a:latin typeface="+mj-lt"/>
                <a:cs typeface="+mn-cs"/>
                <a:sym typeface="WP MathA" pitchFamily="2" charset="2"/>
              </a:rPr>
              <a:t>The questions assume knowledge of basic formulas and computational skills but do not require memorization of complex formulas or extensive computation</a:t>
            </a:r>
            <a:endParaRPr lang="en-US" sz="2000" dirty="0">
              <a:solidFill>
                <a:srgbClr val="990000"/>
              </a:solidFill>
              <a:latin typeface="+mj-lt"/>
              <a:cs typeface="+mn-cs"/>
            </a:endParaRPr>
          </a:p>
        </p:txBody>
      </p:sp>
      <p:pic>
        <p:nvPicPr>
          <p:cNvPr id="125956" name="Picture 2"/>
          <p:cNvPicPr>
            <a:picLocks noChangeAspect="1" noChangeArrowheads="1"/>
          </p:cNvPicPr>
          <p:nvPr/>
        </p:nvPicPr>
        <p:blipFill>
          <a:blip r:embed="rId5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hecker/>
    <p:sndAc>
      <p:stSnd>
        <p:snd r:embed="rId3" name="driveby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 animBg="1"/>
      <p:bldP spid="38917" grpId="0" autoUpdateAnimBg="0"/>
      <p:bldP spid="38918" grpId="0" animBg="1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1" name="Picture 2"/>
          <p:cNvPicPr>
            <a:picLocks noChangeAspect="1" noChangeArrowheads="1"/>
          </p:cNvPicPr>
          <p:nvPr/>
        </p:nvPicPr>
        <p:blipFill>
          <a:blip r:embed="rId2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1676400" y="1066800"/>
            <a:ext cx="594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If  kx + k = 0, and k&gt;1, then x = ?</a:t>
            </a:r>
          </a:p>
        </p:txBody>
      </p:sp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609600" y="2133600"/>
            <a:ext cx="18288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</a:rPr>
              <a:t>0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</a:rPr>
              <a:t>-1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</a:rPr>
              <a:t>1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</a:rPr>
              <a:t>-k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</a:rPr>
              <a:t>k</a:t>
            </a:r>
          </a:p>
        </p:txBody>
      </p:sp>
      <p:sp>
        <p:nvSpPr>
          <p:cNvPr id="53257" name="Text Box 9"/>
          <p:cNvSpPr txBox="1">
            <a:spLocks noChangeArrowheads="1"/>
          </p:cNvSpPr>
          <p:nvPr/>
        </p:nvSpPr>
        <p:spPr bwMode="auto">
          <a:xfrm>
            <a:off x="2971800" y="2133600"/>
            <a:ext cx="45720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 err="1">
                <a:latin typeface="+mj-lt"/>
                <a:cs typeface="+mn-cs"/>
              </a:rPr>
              <a:t>kx</a:t>
            </a:r>
            <a:r>
              <a:rPr lang="en-US" dirty="0">
                <a:latin typeface="+mj-lt"/>
                <a:cs typeface="+mn-cs"/>
              </a:rPr>
              <a:t> + k = 0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k(x+1) = 0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k= 0    OR   x+1 = 0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k= 0    OR   x = -1</a:t>
            </a:r>
          </a:p>
        </p:txBody>
      </p:sp>
      <p:sp>
        <p:nvSpPr>
          <p:cNvPr id="53259" name="Text Box 11"/>
          <p:cNvSpPr txBox="1">
            <a:spLocks noChangeArrowheads="1"/>
          </p:cNvSpPr>
          <p:nvPr/>
        </p:nvSpPr>
        <p:spPr bwMode="auto">
          <a:xfrm>
            <a:off x="2438400" y="5181600"/>
            <a:ext cx="4191000" cy="3698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i="1" dirty="0">
                <a:latin typeface="+mj-lt"/>
                <a:cs typeface="+mn-cs"/>
              </a:rPr>
              <a:t>CORRECT ANSWER</a:t>
            </a:r>
            <a:r>
              <a:rPr lang="en-US" sz="1800" i="1" dirty="0">
                <a:latin typeface="+mj-lt"/>
                <a:cs typeface="+mn-cs"/>
              </a:rPr>
              <a:t>:  </a:t>
            </a:r>
            <a:r>
              <a:rPr lang="en-US" sz="1800" b="1" dirty="0">
                <a:latin typeface="+mj-lt"/>
                <a:cs typeface="+mn-cs"/>
              </a:rPr>
              <a:t>B</a:t>
            </a:r>
            <a:endParaRPr lang="en-US" sz="1800" b="1" dirty="0">
              <a:latin typeface="+mj-lt"/>
              <a:cs typeface="+mn-cs"/>
            </a:endParaRPr>
          </a:p>
        </p:txBody>
      </p:sp>
      <p:sp>
        <p:nvSpPr>
          <p:cNvPr id="53261" name="Line 13"/>
          <p:cNvSpPr>
            <a:spLocks noChangeShapeType="1"/>
          </p:cNvSpPr>
          <p:nvPr/>
        </p:nvSpPr>
        <p:spPr bwMode="auto">
          <a:xfrm flipV="1">
            <a:off x="2819400" y="4038600"/>
            <a:ext cx="10668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53262" name="Oval 14"/>
          <p:cNvSpPr>
            <a:spLocks noChangeArrowheads="1"/>
          </p:cNvSpPr>
          <p:nvPr/>
        </p:nvSpPr>
        <p:spPr bwMode="auto">
          <a:xfrm>
            <a:off x="4267200" y="914400"/>
            <a:ext cx="838200" cy="7620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53263" name="Oval 15"/>
          <p:cNvSpPr>
            <a:spLocks noChangeArrowheads="1"/>
          </p:cNvSpPr>
          <p:nvPr/>
        </p:nvSpPr>
        <p:spPr bwMode="auto">
          <a:xfrm>
            <a:off x="4572000" y="3657600"/>
            <a:ext cx="1143000" cy="7620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3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53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9" dur="5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9" grpId="0" animBg="1" autoUpdateAnimBg="0"/>
      <p:bldP spid="53262" grpId="0" animBg="1"/>
      <p:bldP spid="5326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40" name="Picture 2"/>
          <p:cNvPicPr>
            <a:picLocks noChangeAspect="1" noChangeArrowheads="1"/>
          </p:cNvPicPr>
          <p:nvPr/>
        </p:nvPicPr>
        <p:blipFill>
          <a:blip r:embed="rId3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5" name="Text Box 3"/>
          <p:cNvSpPr txBox="1">
            <a:spLocks noChangeArrowheads="1"/>
          </p:cNvSpPr>
          <p:nvPr/>
        </p:nvSpPr>
        <p:spPr bwMode="auto">
          <a:xfrm>
            <a:off x="533400" y="990600"/>
            <a:ext cx="81534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 dirty="0">
                <a:latin typeface="+mj-lt"/>
                <a:cs typeface="+mn-cs"/>
              </a:rPr>
              <a:t>For all a </a:t>
            </a:r>
            <a:r>
              <a:rPr lang="en-US" sz="2000" dirty="0">
                <a:latin typeface="+mj-lt"/>
                <a:cs typeface="+mn-cs"/>
                <a:sym typeface="Symbol" pitchFamily="18" charset="2"/>
              </a:rPr>
              <a:t> 0, what is the slope of the line segment connecting (</a:t>
            </a:r>
            <a:r>
              <a:rPr lang="en-US" sz="2000" dirty="0" err="1">
                <a:latin typeface="+mj-lt"/>
                <a:cs typeface="+mn-cs"/>
                <a:sym typeface="Symbol" pitchFamily="18" charset="2"/>
              </a:rPr>
              <a:t>a,b</a:t>
            </a:r>
            <a:r>
              <a:rPr lang="en-US" sz="2000" dirty="0">
                <a:latin typeface="+mj-lt"/>
                <a:cs typeface="+mn-cs"/>
                <a:sym typeface="Symbol" pitchFamily="18" charset="2"/>
              </a:rPr>
              <a:t>) and </a:t>
            </a:r>
            <a:r>
              <a:rPr lang="en-US" sz="2000" dirty="0">
                <a:latin typeface="+mj-lt"/>
                <a:cs typeface="+mn-cs"/>
                <a:sym typeface="Symbol" pitchFamily="18" charset="2"/>
              </a:rPr>
              <a:t>    (-</a:t>
            </a:r>
            <a:r>
              <a:rPr lang="en-US" sz="2000" dirty="0" err="1">
                <a:latin typeface="+mj-lt"/>
                <a:cs typeface="+mn-cs"/>
                <a:sym typeface="Symbol" pitchFamily="18" charset="2"/>
              </a:rPr>
              <a:t>a,b</a:t>
            </a:r>
            <a:r>
              <a:rPr lang="en-US" sz="2000" dirty="0">
                <a:latin typeface="+mj-lt"/>
                <a:cs typeface="+mn-cs"/>
                <a:sym typeface="Symbol" pitchFamily="18" charset="2"/>
              </a:rPr>
              <a:t>) in the usual (</a:t>
            </a:r>
            <a:r>
              <a:rPr lang="en-US" sz="2000" dirty="0" err="1">
                <a:latin typeface="+mj-lt"/>
                <a:cs typeface="+mn-cs"/>
                <a:sym typeface="Symbol" pitchFamily="18" charset="2"/>
              </a:rPr>
              <a:t>x,y</a:t>
            </a:r>
            <a:r>
              <a:rPr lang="en-US" sz="2000" dirty="0">
                <a:latin typeface="+mj-lt"/>
                <a:cs typeface="+mn-cs"/>
                <a:sym typeface="Symbol" pitchFamily="18" charset="2"/>
              </a:rPr>
              <a:t>) coordinate plane?</a:t>
            </a:r>
            <a:endParaRPr lang="en-US" sz="2000" dirty="0">
              <a:latin typeface="+mj-lt"/>
              <a:cs typeface="+mn-cs"/>
            </a:endParaRPr>
          </a:p>
        </p:txBody>
      </p:sp>
      <p:graphicFrame>
        <p:nvGraphicFramePr>
          <p:cNvPr id="91136" name="Object 1024"/>
          <p:cNvGraphicFramePr>
            <a:graphicFrameLocks noChangeAspect="1"/>
          </p:cNvGraphicFramePr>
          <p:nvPr/>
        </p:nvGraphicFramePr>
        <p:xfrm>
          <a:off x="882650" y="2362200"/>
          <a:ext cx="1058863" cy="3714750"/>
        </p:xfrm>
        <a:graphic>
          <a:graphicData uri="http://schemas.openxmlformats.org/presentationml/2006/ole">
            <p:oleObj spid="_x0000_s91136" name="Document" r:id="rId4" imgW="457920" imgH="1638360" progId="">
              <p:embed/>
            </p:oleObj>
          </a:graphicData>
        </a:graphic>
      </p:graphicFrame>
      <p:graphicFrame>
        <p:nvGraphicFramePr>
          <p:cNvPr id="91137" name="Object 1025"/>
          <p:cNvGraphicFramePr>
            <a:graphicFrameLocks noChangeAspect="1"/>
          </p:cNvGraphicFramePr>
          <p:nvPr/>
        </p:nvGraphicFramePr>
        <p:xfrm>
          <a:off x="4800600" y="1981200"/>
          <a:ext cx="13692188" cy="1811338"/>
        </p:xfrm>
        <a:graphic>
          <a:graphicData uri="http://schemas.openxmlformats.org/presentationml/2006/ole">
            <p:oleObj spid="_x0000_s91137" name="Document" r:id="rId5" imgW="6309360" imgH="835560" progId="">
              <p:embed/>
            </p:oleObj>
          </a:graphicData>
        </a:graphic>
      </p:graphicFrame>
      <p:graphicFrame>
        <p:nvGraphicFramePr>
          <p:cNvPr id="91138" name="Object 1026"/>
          <p:cNvGraphicFramePr>
            <a:graphicFrameLocks noChangeAspect="1"/>
          </p:cNvGraphicFramePr>
          <p:nvPr/>
        </p:nvGraphicFramePr>
        <p:xfrm>
          <a:off x="2667000" y="4343400"/>
          <a:ext cx="13501688" cy="1646238"/>
        </p:xfrm>
        <a:graphic>
          <a:graphicData uri="http://schemas.openxmlformats.org/presentationml/2006/ole">
            <p:oleObj spid="_x0000_s91138" name="Document" r:id="rId6" imgW="6309360" imgH="769680" progId="">
              <p:embed/>
            </p:oleObj>
          </a:graphicData>
        </a:graphic>
      </p:graphicFrame>
      <p:graphicFrame>
        <p:nvGraphicFramePr>
          <p:cNvPr id="91139" name="Object 1027"/>
          <p:cNvGraphicFramePr>
            <a:graphicFrameLocks noChangeAspect="1"/>
          </p:cNvGraphicFramePr>
          <p:nvPr/>
        </p:nvGraphicFramePr>
        <p:xfrm>
          <a:off x="5867400" y="4343400"/>
          <a:ext cx="13517563" cy="1593850"/>
        </p:xfrm>
        <a:graphic>
          <a:graphicData uri="http://schemas.openxmlformats.org/presentationml/2006/ole">
            <p:oleObj spid="_x0000_s91139" name="Document" r:id="rId7" imgW="6309360" imgH="744120" progId="">
              <p:embed/>
            </p:oleObj>
          </a:graphicData>
        </a:graphic>
      </p:graphicFrame>
      <p:sp>
        <p:nvSpPr>
          <p:cNvPr id="54280" name="Oval 8"/>
          <p:cNvSpPr>
            <a:spLocks noChangeArrowheads="1"/>
          </p:cNvSpPr>
          <p:nvPr/>
        </p:nvSpPr>
        <p:spPr bwMode="auto">
          <a:xfrm>
            <a:off x="762000" y="2057400"/>
            <a:ext cx="1295400" cy="9144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4281" name="AutoShape 9"/>
          <p:cNvSpPr>
            <a:spLocks noChangeArrowheads="1"/>
          </p:cNvSpPr>
          <p:nvPr/>
        </p:nvSpPr>
        <p:spPr bwMode="auto">
          <a:xfrm>
            <a:off x="685800" y="1981200"/>
            <a:ext cx="1524000" cy="990600"/>
          </a:xfrm>
          <a:custGeom>
            <a:avLst/>
            <a:gdLst>
              <a:gd name="T0" fmla="*/ 762000 w 21600"/>
              <a:gd name="T1" fmla="*/ 0 h 21600"/>
              <a:gd name="T2" fmla="*/ 223167 w 21600"/>
              <a:gd name="T3" fmla="*/ 145059 h 21600"/>
              <a:gd name="T4" fmla="*/ 0 w 21600"/>
              <a:gd name="T5" fmla="*/ 495300 h 21600"/>
              <a:gd name="T6" fmla="*/ 223167 w 21600"/>
              <a:gd name="T7" fmla="*/ 845541 h 21600"/>
              <a:gd name="T8" fmla="*/ 762000 w 21600"/>
              <a:gd name="T9" fmla="*/ 990600 h 21600"/>
              <a:gd name="T10" fmla="*/ 1300833 w 21600"/>
              <a:gd name="T11" fmla="*/ 845541 h 21600"/>
              <a:gd name="T12" fmla="*/ 1524000 w 21600"/>
              <a:gd name="T13" fmla="*/ 495300 h 21600"/>
              <a:gd name="T14" fmla="*/ 1300833 w 21600"/>
              <a:gd name="T15" fmla="*/ 145059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2700" y="10800"/>
                </a:moveTo>
                <a:cubicBezTo>
                  <a:pt x="2700" y="15274"/>
                  <a:pt x="6326" y="18900"/>
                  <a:pt x="10800" y="18900"/>
                </a:cubicBezTo>
                <a:cubicBezTo>
                  <a:pt x="15274" y="18900"/>
                  <a:pt x="18900" y="15274"/>
                  <a:pt x="18900" y="10800"/>
                </a:cubicBezTo>
                <a:cubicBezTo>
                  <a:pt x="18900" y="6326"/>
                  <a:pt x="15274" y="2700"/>
                  <a:pt x="10800" y="2700"/>
                </a:cubicBezTo>
                <a:cubicBezTo>
                  <a:pt x="6326" y="2700"/>
                  <a:pt x="2700" y="6326"/>
                  <a:pt x="2700" y="10800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91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91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4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9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91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0"/>
                            </p:stCondLst>
                            <p:childTnLst>
                              <p:par>
                                <p:cTn id="2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54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0" grpId="0" animBg="1"/>
      <p:bldP spid="5428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62" name="Picture 2"/>
          <p:cNvPicPr>
            <a:picLocks noChangeAspect="1" noChangeArrowheads="1"/>
          </p:cNvPicPr>
          <p:nvPr/>
        </p:nvPicPr>
        <p:blipFill>
          <a:blip r:embed="rId3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9" name="Text Box 1027"/>
          <p:cNvSpPr txBox="1">
            <a:spLocks noChangeArrowheads="1"/>
          </p:cNvSpPr>
          <p:nvPr/>
        </p:nvSpPr>
        <p:spPr bwMode="auto">
          <a:xfrm>
            <a:off x="228600" y="990600"/>
            <a:ext cx="8610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For all a </a:t>
            </a:r>
            <a:r>
              <a:rPr lang="en-US" dirty="0">
                <a:latin typeface="+mj-lt"/>
                <a:cs typeface="+mn-cs"/>
                <a:sym typeface="Symbol" pitchFamily="18" charset="2"/>
              </a:rPr>
              <a:t> 0, what is the slope of the line segment connecting (</a:t>
            </a:r>
            <a:r>
              <a:rPr lang="en-US" dirty="0" err="1">
                <a:latin typeface="+mj-lt"/>
                <a:cs typeface="+mn-cs"/>
                <a:sym typeface="Symbol" pitchFamily="18" charset="2"/>
              </a:rPr>
              <a:t>a,b</a:t>
            </a:r>
            <a:r>
              <a:rPr lang="en-US" dirty="0">
                <a:latin typeface="+mj-lt"/>
                <a:cs typeface="+mn-cs"/>
                <a:sym typeface="Symbol" pitchFamily="18" charset="2"/>
              </a:rPr>
              <a:t>) and (-</a:t>
            </a:r>
            <a:r>
              <a:rPr lang="en-US" dirty="0" err="1">
                <a:latin typeface="+mj-lt"/>
                <a:cs typeface="+mn-cs"/>
                <a:sym typeface="Symbol" pitchFamily="18" charset="2"/>
              </a:rPr>
              <a:t>a,b</a:t>
            </a:r>
            <a:r>
              <a:rPr lang="en-US" dirty="0">
                <a:latin typeface="+mj-lt"/>
                <a:cs typeface="+mn-cs"/>
                <a:sym typeface="Symbol" pitchFamily="18" charset="2"/>
              </a:rPr>
              <a:t>) in the usual (</a:t>
            </a:r>
            <a:r>
              <a:rPr lang="en-US" dirty="0" err="1">
                <a:latin typeface="+mj-lt"/>
                <a:cs typeface="+mn-cs"/>
                <a:sym typeface="Symbol" pitchFamily="18" charset="2"/>
              </a:rPr>
              <a:t>x,y</a:t>
            </a:r>
            <a:r>
              <a:rPr lang="en-US" dirty="0">
                <a:latin typeface="+mj-lt"/>
                <a:cs typeface="+mn-cs"/>
                <a:sym typeface="Symbol" pitchFamily="18" charset="2"/>
              </a:rPr>
              <a:t>) coordinate plane?</a:t>
            </a:r>
            <a:endParaRPr lang="en-US" dirty="0">
              <a:latin typeface="+mj-lt"/>
              <a:cs typeface="+mn-cs"/>
            </a:endParaRPr>
          </a:p>
        </p:txBody>
      </p:sp>
      <p:graphicFrame>
        <p:nvGraphicFramePr>
          <p:cNvPr id="92160" name="Object 1024"/>
          <p:cNvGraphicFramePr>
            <a:graphicFrameLocks noChangeAspect="1"/>
          </p:cNvGraphicFramePr>
          <p:nvPr/>
        </p:nvGraphicFramePr>
        <p:xfrm>
          <a:off x="882650" y="2286000"/>
          <a:ext cx="1058863" cy="3790950"/>
        </p:xfrm>
        <a:graphic>
          <a:graphicData uri="http://schemas.openxmlformats.org/presentationml/2006/ole">
            <p:oleObj spid="_x0000_s92160" name="Document" r:id="rId4" imgW="457920" imgH="1638360" progId="">
              <p:embed/>
            </p:oleObj>
          </a:graphicData>
        </a:graphic>
      </p:graphicFrame>
      <p:graphicFrame>
        <p:nvGraphicFramePr>
          <p:cNvPr id="92161" name="Object 1025"/>
          <p:cNvGraphicFramePr>
            <a:graphicFrameLocks noChangeAspect="1"/>
          </p:cNvGraphicFramePr>
          <p:nvPr/>
        </p:nvGraphicFramePr>
        <p:xfrm>
          <a:off x="4038600" y="1905000"/>
          <a:ext cx="13768388" cy="3316288"/>
        </p:xfrm>
        <a:graphic>
          <a:graphicData uri="http://schemas.openxmlformats.org/presentationml/2006/ole">
            <p:oleObj spid="_x0000_s92161" name="Document" r:id="rId5" imgW="6309360" imgH="1521360" progId="">
              <p:embed/>
            </p:oleObj>
          </a:graphicData>
        </a:graphic>
      </p:graphicFrame>
      <p:sp>
        <p:nvSpPr>
          <p:cNvPr id="92164" name="Text Box 1033"/>
          <p:cNvSpPr txBox="1">
            <a:spLocks noChangeArrowheads="1"/>
          </p:cNvSpPr>
          <p:nvPr/>
        </p:nvSpPr>
        <p:spPr bwMode="auto">
          <a:xfrm>
            <a:off x="2819400" y="5859463"/>
            <a:ext cx="5791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3200"/>
          </a:p>
        </p:txBody>
      </p:sp>
      <p:sp>
        <p:nvSpPr>
          <p:cNvPr id="55306" name="Text Box 1034"/>
          <p:cNvSpPr txBox="1">
            <a:spLocks noChangeArrowheads="1"/>
          </p:cNvSpPr>
          <p:nvPr/>
        </p:nvSpPr>
        <p:spPr bwMode="auto">
          <a:xfrm>
            <a:off x="3352800" y="5486400"/>
            <a:ext cx="4495800" cy="3698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i="1" dirty="0">
                <a:latin typeface="+mj-lt"/>
                <a:cs typeface="+mn-cs"/>
              </a:rPr>
              <a:t>CORRECT ANSWER</a:t>
            </a:r>
            <a:r>
              <a:rPr lang="en-US" sz="1800" i="1" dirty="0">
                <a:latin typeface="+mj-lt"/>
                <a:cs typeface="+mn-cs"/>
              </a:rPr>
              <a:t>:  </a:t>
            </a:r>
            <a:r>
              <a:rPr lang="en-US" sz="1800" b="1" dirty="0">
                <a:latin typeface="+mj-lt"/>
                <a:cs typeface="+mn-cs"/>
              </a:rPr>
              <a:t>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2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2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53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306" grpId="0" animBg="1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01" name="Picture 2"/>
          <p:cNvPicPr>
            <a:picLocks noChangeAspect="1" noChangeArrowheads="1"/>
          </p:cNvPicPr>
          <p:nvPr/>
        </p:nvPicPr>
        <p:blipFill>
          <a:blip r:embed="rId2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02" name="TextBox 4"/>
          <p:cNvSpPr txBox="1">
            <a:spLocks noChangeArrowheads="1"/>
          </p:cNvSpPr>
          <p:nvPr/>
        </p:nvSpPr>
        <p:spPr bwMode="auto">
          <a:xfrm>
            <a:off x="1447800" y="2438400"/>
            <a:ext cx="63246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>
                <a:latin typeface="Impact" pitchFamily="34" charset="0"/>
              </a:rPr>
              <a:t>Practice Questions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457200" y="762000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81000" y="914400"/>
            <a:ext cx="815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1752600" y="3505200"/>
            <a:ext cx="1143000" cy="2057400"/>
          </a:xfrm>
          <a:prstGeom prst="rtTriangl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 rot="19861714">
            <a:off x="2057400" y="2286000"/>
            <a:ext cx="4521200" cy="2338388"/>
          </a:xfrm>
          <a:prstGeom prst="rtTriangl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1295400" y="3276600"/>
            <a:ext cx="396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latin typeface="+mj-lt"/>
                <a:cs typeface="+mn-cs"/>
              </a:rPr>
              <a:t>C</a:t>
            </a: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1371600" y="54864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A</a:t>
            </a:r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6934200" y="31242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D</a:t>
            </a:r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3124200" y="58674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3048000" y="58674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2819400" y="56388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B</a:t>
            </a:r>
          </a:p>
        </p:txBody>
      </p:sp>
      <p:sp>
        <p:nvSpPr>
          <p:cNvPr id="3089" name="Text Box 17"/>
          <p:cNvSpPr txBox="1">
            <a:spLocks noChangeArrowheads="1"/>
          </p:cNvSpPr>
          <p:nvPr/>
        </p:nvSpPr>
        <p:spPr bwMode="auto">
          <a:xfrm>
            <a:off x="1295400" y="44196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4</a:t>
            </a:r>
          </a:p>
        </p:txBody>
      </p:sp>
      <p:sp>
        <p:nvSpPr>
          <p:cNvPr id="3090" name="Text Box 18"/>
          <p:cNvSpPr txBox="1">
            <a:spLocks noChangeArrowheads="1"/>
          </p:cNvSpPr>
          <p:nvPr/>
        </p:nvSpPr>
        <p:spPr bwMode="auto">
          <a:xfrm>
            <a:off x="4724400" y="46482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12</a:t>
            </a: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2057400" y="55626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3</a:t>
            </a: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7620000" y="3581400"/>
            <a:ext cx="12192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</a:rPr>
              <a:t>13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</a:rPr>
              <a:t>17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</a:rPr>
              <a:t>19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</a:rPr>
              <a:t>24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</a:rPr>
              <a:t>25</a:t>
            </a:r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1752600" y="5257800"/>
            <a:ext cx="2286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3095" name="Line 23"/>
          <p:cNvSpPr>
            <a:spLocks noChangeShapeType="1"/>
          </p:cNvSpPr>
          <p:nvPr/>
        </p:nvSpPr>
        <p:spPr bwMode="auto">
          <a:xfrm flipV="1">
            <a:off x="2743200" y="51054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3096" name="Line 24"/>
          <p:cNvSpPr>
            <a:spLocks noChangeShapeType="1"/>
          </p:cNvSpPr>
          <p:nvPr/>
        </p:nvSpPr>
        <p:spPr bwMode="auto">
          <a:xfrm>
            <a:off x="3048000" y="51054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3098" name="Text Box 26"/>
          <p:cNvSpPr txBox="1">
            <a:spLocks noChangeArrowheads="1"/>
          </p:cNvSpPr>
          <p:nvPr/>
        </p:nvSpPr>
        <p:spPr bwMode="auto">
          <a:xfrm>
            <a:off x="304800" y="685800"/>
            <a:ext cx="1752600" cy="457200"/>
          </a:xfrm>
          <a:prstGeom prst="rect">
            <a:avLst/>
          </a:prstGeom>
          <a:solidFill>
            <a:srgbClr val="6E92C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Question 1</a:t>
            </a:r>
          </a:p>
        </p:txBody>
      </p:sp>
      <p:graphicFrame>
        <p:nvGraphicFramePr>
          <p:cNvPr id="93184" name="Object 0"/>
          <p:cNvGraphicFramePr>
            <a:graphicFrameLocks noChangeAspect="1"/>
          </p:cNvGraphicFramePr>
          <p:nvPr/>
        </p:nvGraphicFramePr>
        <p:xfrm>
          <a:off x="304800" y="1295400"/>
          <a:ext cx="8455025" cy="1263650"/>
        </p:xfrm>
        <a:graphic>
          <a:graphicData uri="http://schemas.openxmlformats.org/presentationml/2006/ole">
            <p:oleObj spid="_x0000_s93184" name="Equation" r:id="rId3" imgW="3987720" imgH="596880" progId="">
              <p:embed/>
            </p:oleObj>
          </a:graphicData>
        </a:graphic>
      </p:graphicFrame>
      <p:pic>
        <p:nvPicPr>
          <p:cNvPr id="93203" name="Picture 2"/>
          <p:cNvPicPr>
            <a:picLocks noChangeAspect="1" noChangeArrowheads="1"/>
          </p:cNvPicPr>
          <p:nvPr/>
        </p:nvPicPr>
        <p:blipFill>
          <a:blip r:embed="rId4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457200" y="762000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81000" y="914400"/>
            <a:ext cx="815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1752600" y="3505200"/>
            <a:ext cx="1143000" cy="2057400"/>
          </a:xfrm>
          <a:prstGeom prst="rtTriangl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 rot="19861714">
            <a:off x="2057400" y="2286000"/>
            <a:ext cx="4521200" cy="2338388"/>
          </a:xfrm>
          <a:prstGeom prst="rtTriangl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295400" y="3276600"/>
            <a:ext cx="396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>
                <a:latin typeface="+mj-lt"/>
                <a:cs typeface="+mn-cs"/>
              </a:rPr>
              <a:t>C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1371600" y="54864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A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6934200" y="31242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D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3124200" y="58674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15371" name="Text Box 11"/>
          <p:cNvSpPr txBox="1">
            <a:spLocks noChangeArrowheads="1"/>
          </p:cNvSpPr>
          <p:nvPr/>
        </p:nvSpPr>
        <p:spPr bwMode="auto">
          <a:xfrm>
            <a:off x="3048000" y="58674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2819400" y="56388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B</a:t>
            </a:r>
          </a:p>
        </p:txBody>
      </p:sp>
      <p:sp>
        <p:nvSpPr>
          <p:cNvPr id="15373" name="Text Box 13"/>
          <p:cNvSpPr txBox="1">
            <a:spLocks noChangeArrowheads="1"/>
          </p:cNvSpPr>
          <p:nvPr/>
        </p:nvSpPr>
        <p:spPr bwMode="auto">
          <a:xfrm>
            <a:off x="1295400" y="44196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4</a:t>
            </a:r>
          </a:p>
        </p:txBody>
      </p:sp>
      <p:sp>
        <p:nvSpPr>
          <p:cNvPr id="15374" name="Text Box 14"/>
          <p:cNvSpPr txBox="1">
            <a:spLocks noChangeArrowheads="1"/>
          </p:cNvSpPr>
          <p:nvPr/>
        </p:nvSpPr>
        <p:spPr bwMode="auto">
          <a:xfrm>
            <a:off x="4724400" y="46482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12</a:t>
            </a:r>
          </a:p>
        </p:txBody>
      </p:sp>
      <p:sp>
        <p:nvSpPr>
          <p:cNvPr id="15375" name="Text Box 15"/>
          <p:cNvSpPr txBox="1">
            <a:spLocks noChangeArrowheads="1"/>
          </p:cNvSpPr>
          <p:nvPr/>
        </p:nvSpPr>
        <p:spPr bwMode="auto">
          <a:xfrm>
            <a:off x="2057400" y="55626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3</a:t>
            </a:r>
          </a:p>
        </p:txBody>
      </p:sp>
      <p:sp>
        <p:nvSpPr>
          <p:cNvPr id="15377" name="Rectangle 17"/>
          <p:cNvSpPr>
            <a:spLocks noChangeArrowheads="1"/>
          </p:cNvSpPr>
          <p:nvPr/>
        </p:nvSpPr>
        <p:spPr bwMode="auto">
          <a:xfrm>
            <a:off x="1752600" y="5257800"/>
            <a:ext cx="228600" cy="3048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15378" name="Line 18"/>
          <p:cNvSpPr>
            <a:spLocks noChangeShapeType="1"/>
          </p:cNvSpPr>
          <p:nvPr/>
        </p:nvSpPr>
        <p:spPr bwMode="auto">
          <a:xfrm flipV="1">
            <a:off x="2743200" y="5105400"/>
            <a:ext cx="3048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15379" name="Line 19"/>
          <p:cNvSpPr>
            <a:spLocks noChangeShapeType="1"/>
          </p:cNvSpPr>
          <p:nvPr/>
        </p:nvSpPr>
        <p:spPr bwMode="auto">
          <a:xfrm>
            <a:off x="3048000" y="51054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graphicFrame>
        <p:nvGraphicFramePr>
          <p:cNvPr id="15380" name="Object 20"/>
          <p:cNvGraphicFramePr>
            <a:graphicFrameLocks noChangeAspect="1"/>
          </p:cNvGraphicFramePr>
          <p:nvPr/>
        </p:nvGraphicFramePr>
        <p:xfrm>
          <a:off x="1524000" y="0"/>
          <a:ext cx="9906000" cy="3014663"/>
        </p:xfrm>
        <a:graphic>
          <a:graphicData uri="http://schemas.openxmlformats.org/presentationml/2006/ole">
            <p:oleObj spid="_x0000_s15380" name="Document" r:id="rId3" imgW="5486400" imgH="1495440" progId="">
              <p:embed/>
            </p:oleObj>
          </a:graphicData>
        </a:graphic>
      </p:graphicFrame>
      <p:graphicFrame>
        <p:nvGraphicFramePr>
          <p:cNvPr id="15381" name="Object 21"/>
          <p:cNvGraphicFramePr>
            <a:graphicFrameLocks noChangeAspect="1"/>
          </p:cNvGraphicFramePr>
          <p:nvPr/>
        </p:nvGraphicFramePr>
        <p:xfrm>
          <a:off x="4419600" y="609600"/>
          <a:ext cx="1600200" cy="2057400"/>
        </p:xfrm>
        <a:graphic>
          <a:graphicData uri="http://schemas.openxmlformats.org/presentationml/2006/ole">
            <p:oleObj spid="_x0000_s15381" name="Document" r:id="rId4" imgW="962640" imgH="1066680" progId="">
              <p:embed/>
            </p:oleObj>
          </a:graphicData>
        </a:graphic>
      </p:graphicFrame>
      <p:sp>
        <p:nvSpPr>
          <p:cNvPr id="15384" name="Text Box 24"/>
          <p:cNvSpPr txBox="1">
            <a:spLocks noChangeArrowheads="1"/>
          </p:cNvSpPr>
          <p:nvPr/>
        </p:nvSpPr>
        <p:spPr bwMode="auto">
          <a:xfrm>
            <a:off x="4495800" y="2667000"/>
            <a:ext cx="4191000" cy="523875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800" dirty="0">
                <a:latin typeface="+mj-lt"/>
                <a:cs typeface="+mn-cs"/>
              </a:rPr>
              <a:t>CORRECT ANSWER: A</a:t>
            </a:r>
          </a:p>
        </p:txBody>
      </p:sp>
      <p:sp>
        <p:nvSpPr>
          <p:cNvPr id="15385" name="Text Box 25"/>
          <p:cNvSpPr txBox="1">
            <a:spLocks noChangeArrowheads="1"/>
          </p:cNvSpPr>
          <p:nvPr/>
        </p:nvSpPr>
        <p:spPr bwMode="auto">
          <a:xfrm>
            <a:off x="228600" y="6096000"/>
            <a:ext cx="8458200" cy="452438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300" dirty="0">
                <a:solidFill>
                  <a:srgbClr val="990000"/>
                </a:solidFill>
                <a:latin typeface="+mj-lt"/>
                <a:cs typeface="+mn-cs"/>
              </a:rPr>
              <a:t>ABC is a 3-4-5 right triangle and </a:t>
            </a:r>
            <a:r>
              <a:rPr lang="en-US" sz="2300" dirty="0">
                <a:solidFill>
                  <a:schemeClr val="accent5">
                    <a:lumMod val="50000"/>
                  </a:schemeClr>
                </a:solidFill>
                <a:latin typeface="+mj-lt"/>
                <a:cs typeface="+mn-cs"/>
              </a:rPr>
              <a:t>BCD is a 5-12-13 right triangle</a:t>
            </a:r>
          </a:p>
        </p:txBody>
      </p:sp>
      <p:sp>
        <p:nvSpPr>
          <p:cNvPr id="15387" name="Text Box 27"/>
          <p:cNvSpPr txBox="1">
            <a:spLocks noChangeArrowheads="1"/>
          </p:cNvSpPr>
          <p:nvPr/>
        </p:nvSpPr>
        <p:spPr bwMode="auto">
          <a:xfrm>
            <a:off x="2286000" y="41148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5</a:t>
            </a:r>
          </a:p>
        </p:txBody>
      </p:sp>
      <p:sp>
        <p:nvSpPr>
          <p:cNvPr id="15388" name="Text Box 28"/>
          <p:cNvSpPr txBox="1">
            <a:spLocks noChangeArrowheads="1"/>
          </p:cNvSpPr>
          <p:nvPr/>
        </p:nvSpPr>
        <p:spPr bwMode="auto">
          <a:xfrm>
            <a:off x="3581400" y="29718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13</a:t>
            </a:r>
          </a:p>
        </p:txBody>
      </p:sp>
      <p:pic>
        <p:nvPicPr>
          <p:cNvPr id="15402" name="Picture 2"/>
          <p:cNvPicPr>
            <a:picLocks noChangeAspect="1" noChangeArrowheads="1"/>
          </p:cNvPicPr>
          <p:nvPr/>
        </p:nvPicPr>
        <p:blipFill>
          <a:blip r:embed="rId5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3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84" grpId="0" animBg="1" autoUpdateAnimBg="0"/>
      <p:bldP spid="15385" grpId="0" animBg="1" autoUpdateAnimBg="0"/>
      <p:bldP spid="15387" grpId="0" autoUpdateAnimBg="0"/>
      <p:bldP spid="15388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457200" y="762000"/>
            <a:ext cx="7932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533400" y="914400"/>
            <a:ext cx="80073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In the figure below, line</a:t>
            </a:r>
            <a:r>
              <a:rPr lang="en-US" i="1">
                <a:latin typeface="+mj-lt"/>
                <a:cs typeface="+mn-cs"/>
              </a:rPr>
              <a:t> m</a:t>
            </a:r>
            <a:r>
              <a:rPr lang="en-US">
                <a:latin typeface="+mj-lt"/>
                <a:cs typeface="+mn-cs"/>
              </a:rPr>
              <a:t> is parallel to line </a:t>
            </a:r>
            <a:r>
              <a:rPr lang="en-US" i="1">
                <a:latin typeface="+mj-lt"/>
                <a:cs typeface="+mn-cs"/>
              </a:rPr>
              <a:t>n</a:t>
            </a:r>
            <a:r>
              <a:rPr lang="en-US">
                <a:latin typeface="+mj-lt"/>
                <a:cs typeface="+mn-cs"/>
              </a:rPr>
              <a:t>, and line </a:t>
            </a:r>
            <a:r>
              <a:rPr lang="en-US" i="1">
                <a:latin typeface="+mj-lt"/>
                <a:cs typeface="+mn-cs"/>
              </a:rPr>
              <a:t>t </a:t>
            </a:r>
            <a:r>
              <a:rPr lang="en-US">
                <a:latin typeface="+mj-lt"/>
                <a:cs typeface="+mn-cs"/>
              </a:rPr>
              <a:t> is a transversal crossing both </a:t>
            </a:r>
            <a:r>
              <a:rPr lang="en-US" i="1">
                <a:latin typeface="+mj-lt"/>
                <a:cs typeface="+mn-cs"/>
              </a:rPr>
              <a:t>m </a:t>
            </a:r>
            <a:r>
              <a:rPr lang="en-US">
                <a:latin typeface="+mj-lt"/>
                <a:cs typeface="+mn-cs"/>
              </a:rPr>
              <a:t>and</a:t>
            </a:r>
            <a:r>
              <a:rPr lang="en-US" i="1">
                <a:latin typeface="+mj-lt"/>
                <a:cs typeface="+mn-cs"/>
              </a:rPr>
              <a:t> n</a:t>
            </a:r>
            <a:r>
              <a:rPr lang="en-US">
                <a:latin typeface="+mj-lt"/>
                <a:cs typeface="+mn-cs"/>
              </a:rPr>
              <a:t>.  Which of the following lists has 3 angles that are all equal in measure?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838200" y="3352800"/>
            <a:ext cx="434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4101" name="Line 5"/>
          <p:cNvSpPr>
            <a:spLocks noChangeShapeType="1"/>
          </p:cNvSpPr>
          <p:nvPr/>
        </p:nvSpPr>
        <p:spPr bwMode="auto">
          <a:xfrm>
            <a:off x="838200" y="4343400"/>
            <a:ext cx="43402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4102" name="Line 6"/>
          <p:cNvSpPr>
            <a:spLocks noChangeShapeType="1"/>
          </p:cNvSpPr>
          <p:nvPr/>
        </p:nvSpPr>
        <p:spPr bwMode="auto">
          <a:xfrm flipH="1">
            <a:off x="1600200" y="2286000"/>
            <a:ext cx="1422400" cy="297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295400" y="5334000"/>
            <a:ext cx="449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i="1">
                <a:latin typeface="+mj-lt"/>
                <a:cs typeface="+mn-cs"/>
              </a:rPr>
              <a:t>t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2743200" y="2895600"/>
            <a:ext cx="4492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a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5334000" y="3048000"/>
            <a:ext cx="598488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i="1">
                <a:latin typeface="+mj-lt"/>
                <a:cs typeface="+mn-cs"/>
              </a:rPr>
              <a:t>m</a:t>
            </a:r>
          </a:p>
          <a:p>
            <a:pPr>
              <a:spcBef>
                <a:spcPct val="50000"/>
              </a:spcBef>
              <a:defRPr/>
            </a:pPr>
            <a:endParaRPr lang="en-US" i="1">
              <a:latin typeface="+mj-lt"/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i="1">
                <a:latin typeface="+mj-lt"/>
                <a:cs typeface="+mn-cs"/>
              </a:rPr>
              <a:t>n</a:t>
            </a:r>
          </a:p>
          <a:p>
            <a:pPr>
              <a:spcBef>
                <a:spcPct val="50000"/>
              </a:spcBef>
              <a:defRPr/>
            </a:pPr>
            <a:endParaRPr lang="en-US" i="1">
              <a:latin typeface="+mj-lt"/>
              <a:cs typeface="+mn-cs"/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1752600" y="3276600"/>
            <a:ext cx="1271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   b    c 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2286000" y="3886200"/>
            <a:ext cx="747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d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2057400" y="4343400"/>
            <a:ext cx="523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e</a:t>
            </a: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6324600" y="2819400"/>
            <a:ext cx="2395538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  <a:sym typeface="Symbol" pitchFamily="18" charset="2"/>
              </a:rPr>
              <a:t>a,b,d</a:t>
            </a:r>
            <a:endParaRPr lang="en-US">
              <a:latin typeface="+mj-lt"/>
              <a:cs typeface="+mn-cs"/>
              <a:sym typeface="WP MathA" pitchFamily="2" charset="2"/>
            </a:endParaRP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  <a:sym typeface="Symbol" pitchFamily="18" charset="2"/>
              </a:rPr>
              <a:t>a,c,d</a:t>
            </a:r>
            <a:endParaRPr lang="en-US">
              <a:latin typeface="+mj-lt"/>
              <a:cs typeface="+mn-cs"/>
              <a:sym typeface="WP MathA" pitchFamily="2" charset="2"/>
            </a:endParaRP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  <a:sym typeface="Symbol" pitchFamily="18" charset="2"/>
              </a:rPr>
              <a:t>a,c,e</a:t>
            </a:r>
            <a:endParaRPr lang="en-US">
              <a:latin typeface="+mj-lt"/>
              <a:cs typeface="+mn-cs"/>
              <a:sym typeface="WP MathA" pitchFamily="2" charset="2"/>
            </a:endParaRP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  <a:sym typeface="Symbol" pitchFamily="18" charset="2"/>
              </a:rPr>
              <a:t>b,c,d</a:t>
            </a:r>
            <a:endParaRPr lang="en-US">
              <a:latin typeface="+mj-lt"/>
              <a:cs typeface="+mn-cs"/>
              <a:sym typeface="WP MathA" pitchFamily="2" charset="2"/>
            </a:endParaRP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  <a:sym typeface="Symbol" pitchFamily="18" charset="2"/>
              </a:rPr>
              <a:t>b,c,e</a:t>
            </a:r>
            <a:endParaRPr lang="en-US">
              <a:latin typeface="+mj-lt"/>
              <a:cs typeface="+mn-cs"/>
            </a:endParaRPr>
          </a:p>
        </p:txBody>
      </p:sp>
      <p:sp>
        <p:nvSpPr>
          <p:cNvPr id="4110" name="Text Box 14"/>
          <p:cNvSpPr txBox="1">
            <a:spLocks noChangeArrowheads="1"/>
          </p:cNvSpPr>
          <p:nvPr/>
        </p:nvSpPr>
        <p:spPr bwMode="auto">
          <a:xfrm>
            <a:off x="2286000" y="5562600"/>
            <a:ext cx="3967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1905000" y="6172200"/>
            <a:ext cx="4191000" cy="3698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dirty="0">
                <a:latin typeface="+mj-lt"/>
                <a:cs typeface="+mn-cs"/>
              </a:rPr>
              <a:t>CORRECT ANSWER: A</a:t>
            </a:r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533400" y="533400"/>
            <a:ext cx="21701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304800" y="2438400"/>
            <a:ext cx="1720850" cy="457200"/>
          </a:xfrm>
          <a:prstGeom prst="rect">
            <a:avLst/>
          </a:prstGeom>
          <a:solidFill>
            <a:srgbClr val="6E92C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Question 2</a:t>
            </a:r>
          </a:p>
        </p:txBody>
      </p:sp>
      <p:pic>
        <p:nvPicPr>
          <p:cNvPr id="108561" name="Picture 2"/>
          <p:cNvPicPr>
            <a:picLocks noChangeAspect="1" noChangeArrowheads="1"/>
          </p:cNvPicPr>
          <p:nvPr/>
        </p:nvPicPr>
        <p:blipFill>
          <a:blip r:embed="rId2"/>
          <a:srcRect l="-900" t="67912"/>
          <a:stretch>
            <a:fillRect/>
          </a:stretch>
        </p:blipFill>
        <p:spPr bwMode="auto">
          <a:xfrm>
            <a:off x="228600" y="304800"/>
            <a:ext cx="83820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11" grpId="0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609600" y="1066800"/>
            <a:ext cx="7772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A shirt that originally cost $35 is on sale at 20% off.  If the sales tax on shirts is 5% of the purchase price, how much would it cost to buy the shirt at its sale price?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371600" y="2514600"/>
            <a:ext cx="2667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$ 7.35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$20.00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$26.60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$29.40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$29.75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5486400" y="2362200"/>
            <a:ext cx="327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35 (.20) = 7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486400" y="2895600"/>
            <a:ext cx="365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35 – 7 = 28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5486400" y="3352800"/>
            <a:ext cx="365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28 (.05) = 1.40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5486400" y="38862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28 + 1.40 = 29.40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5486400" y="4953000"/>
            <a:ext cx="2819400" cy="1014413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990000"/>
                </a:solidFill>
                <a:latin typeface="+mj-lt"/>
                <a:cs typeface="+mn-cs"/>
              </a:rPr>
              <a:t>35 (.80) = 28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solidFill>
                  <a:srgbClr val="990000"/>
                </a:solidFill>
                <a:latin typeface="+mj-lt"/>
                <a:cs typeface="+mn-cs"/>
              </a:rPr>
              <a:t>28 (1.05) = 29.40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28600" y="6096000"/>
            <a:ext cx="3810000" cy="461963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CORRECT ANSWER: D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228600" y="220663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304800" y="685800"/>
            <a:ext cx="1752600" cy="457200"/>
          </a:xfrm>
          <a:prstGeom prst="rect">
            <a:avLst/>
          </a:prstGeom>
          <a:solidFill>
            <a:srgbClr val="6E92C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Question 3</a:t>
            </a:r>
          </a:p>
        </p:txBody>
      </p:sp>
      <p:pic>
        <p:nvPicPr>
          <p:cNvPr id="109579" name="Picture 2"/>
          <p:cNvPicPr>
            <a:picLocks noChangeAspect="1" noChangeArrowheads="1"/>
          </p:cNvPicPr>
          <p:nvPr/>
        </p:nvPicPr>
        <p:blipFill>
          <a:blip r:embed="rId2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2" presetClass="entr" presetSubtype="8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  <p:bldP spid="6148" grpId="0" autoUpdateAnimBg="0"/>
      <p:bldP spid="6149" grpId="0" autoUpdateAnimBg="0"/>
      <p:bldP spid="6150" grpId="0" autoUpdateAnimBg="0"/>
      <p:bldP spid="6151" grpId="0" autoUpdateAnimBg="0"/>
      <p:bldP spid="6152" grpId="0" autoUpdateAnimBg="0"/>
      <p:bldP spid="6153" grpId="0" animBg="1" autoUpdateAnimBg="0"/>
      <p:bldP spid="6155" grpId="0" animBg="1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533400" y="1143000"/>
            <a:ext cx="7239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>
                <a:latin typeface="+mj-lt"/>
                <a:cs typeface="+mn-cs"/>
              </a:rPr>
              <a:t>What is the slope of the line x = 2y +3?</a:t>
            </a:r>
          </a:p>
        </p:txBody>
      </p:sp>
      <p:graphicFrame>
        <p:nvGraphicFramePr>
          <p:cNvPr id="33796" name="Object 4"/>
          <p:cNvGraphicFramePr>
            <a:graphicFrameLocks noChangeAspect="1"/>
          </p:cNvGraphicFramePr>
          <p:nvPr/>
        </p:nvGraphicFramePr>
        <p:xfrm>
          <a:off x="3276600" y="2590800"/>
          <a:ext cx="10972800" cy="3635375"/>
        </p:xfrm>
        <a:graphic>
          <a:graphicData uri="http://schemas.openxmlformats.org/presentationml/2006/ole">
            <p:oleObj spid="_x0000_s33796" name="Document" r:id="rId3" imgW="5486400" imgH="1557000" progId="">
              <p:embed/>
            </p:oleObj>
          </a:graphicData>
        </a:graphic>
      </p:graphicFrame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3200400" y="1828800"/>
            <a:ext cx="5791200" cy="523875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i="1" dirty="0">
                <a:latin typeface="+mj-lt"/>
                <a:cs typeface="+mn-cs"/>
              </a:rPr>
              <a:t>Remember the equation:  </a:t>
            </a:r>
            <a:r>
              <a:rPr lang="en-US" sz="2800" dirty="0">
                <a:solidFill>
                  <a:srgbClr val="990000"/>
                </a:solidFill>
                <a:latin typeface="+mj-lt"/>
                <a:cs typeface="+mn-cs"/>
              </a:rPr>
              <a:t>y </a:t>
            </a:r>
            <a:r>
              <a:rPr lang="en-US" sz="2800" dirty="0">
                <a:solidFill>
                  <a:srgbClr val="990000"/>
                </a:solidFill>
                <a:latin typeface="+mj-lt"/>
                <a:cs typeface="+mn-cs"/>
              </a:rPr>
              <a:t>= </a:t>
            </a:r>
            <a:r>
              <a:rPr lang="en-US" sz="2800" dirty="0" err="1">
                <a:solidFill>
                  <a:srgbClr val="990000"/>
                </a:solidFill>
                <a:latin typeface="+mj-lt"/>
                <a:cs typeface="+mn-cs"/>
              </a:rPr>
              <a:t>mx</a:t>
            </a:r>
            <a:r>
              <a:rPr lang="en-US" sz="2800" dirty="0">
                <a:solidFill>
                  <a:srgbClr val="990000"/>
                </a:solidFill>
                <a:latin typeface="+mj-lt"/>
                <a:cs typeface="+mn-cs"/>
              </a:rPr>
              <a:t> + b</a:t>
            </a:r>
          </a:p>
        </p:txBody>
      </p:sp>
      <p:graphicFrame>
        <p:nvGraphicFramePr>
          <p:cNvPr id="33799" name="Object 7"/>
          <p:cNvGraphicFramePr>
            <a:graphicFrameLocks noChangeAspect="1"/>
          </p:cNvGraphicFramePr>
          <p:nvPr/>
        </p:nvGraphicFramePr>
        <p:xfrm>
          <a:off x="6019800" y="2895600"/>
          <a:ext cx="13182600" cy="2370138"/>
        </p:xfrm>
        <a:graphic>
          <a:graphicData uri="http://schemas.openxmlformats.org/presentationml/2006/ole">
            <p:oleObj spid="_x0000_s33799" name="Document" r:id="rId4" imgW="5486400" imgH="988200" progId="">
              <p:embed/>
            </p:oleObj>
          </a:graphicData>
        </a:graphic>
      </p:graphicFrame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5791200" y="6172200"/>
            <a:ext cx="3048000" cy="400050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dirty="0">
                <a:latin typeface="+mj-lt"/>
                <a:cs typeface="+mn-cs"/>
              </a:rPr>
              <a:t>CORRECT ANSWER: A</a:t>
            </a:r>
          </a:p>
        </p:txBody>
      </p:sp>
      <p:graphicFrame>
        <p:nvGraphicFramePr>
          <p:cNvPr id="33801" name="Object 9"/>
          <p:cNvGraphicFramePr>
            <a:graphicFrameLocks noChangeAspect="1"/>
          </p:cNvGraphicFramePr>
          <p:nvPr/>
        </p:nvGraphicFramePr>
        <p:xfrm>
          <a:off x="1143000" y="2514600"/>
          <a:ext cx="884238" cy="3733800"/>
        </p:xfrm>
        <a:graphic>
          <a:graphicData uri="http://schemas.openxmlformats.org/presentationml/2006/ole">
            <p:oleObj spid="_x0000_s33801" name="Document" r:id="rId5" imgW="343440" imgH="1447920" progId="">
              <p:embed/>
            </p:oleObj>
          </a:graphicData>
        </a:graphic>
      </p:graphicFrame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304800" y="685800"/>
            <a:ext cx="1752600" cy="457200"/>
          </a:xfrm>
          <a:prstGeom prst="rect">
            <a:avLst/>
          </a:prstGeom>
          <a:solidFill>
            <a:srgbClr val="6E92C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Question 4</a:t>
            </a:r>
          </a:p>
        </p:txBody>
      </p:sp>
      <p:pic>
        <p:nvPicPr>
          <p:cNvPr id="33806" name="Picture 2"/>
          <p:cNvPicPr>
            <a:picLocks noChangeAspect="1" noChangeArrowheads="1"/>
          </p:cNvPicPr>
          <p:nvPr/>
        </p:nvPicPr>
        <p:blipFill>
          <a:blip r:embed="rId6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3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 autoUpdateAnimBg="0"/>
      <p:bldP spid="33797" grpId="0" animBg="1" autoUpdateAnimBg="0"/>
      <p:bldP spid="33800" grpId="0" animBg="1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533400" y="685800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219200" y="1219200"/>
            <a:ext cx="6629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In the figure below, A, C, and D are collinear.  If the measure of </a:t>
            </a:r>
            <a:r>
              <a:rPr lang="en-US" dirty="0">
                <a:latin typeface="+mj-lt"/>
                <a:cs typeface="+mn-cs"/>
                <a:sym typeface="Symbol" pitchFamily="18" charset="2"/>
              </a:rPr>
              <a:t></a:t>
            </a:r>
            <a:r>
              <a:rPr lang="en-US" dirty="0">
                <a:latin typeface="+mj-lt"/>
                <a:cs typeface="+mn-cs"/>
                <a:sym typeface="WP MathA" pitchFamily="2" charset="2"/>
              </a:rPr>
              <a:t>A is 30</a:t>
            </a:r>
            <a:r>
              <a:rPr lang="en-US" dirty="0">
                <a:latin typeface="+mj-lt"/>
                <a:cs typeface="+mn-cs"/>
                <a:sym typeface="Symbol" pitchFamily="18" charset="2"/>
              </a:rPr>
              <a:t></a:t>
            </a:r>
            <a:r>
              <a:rPr lang="en-US" dirty="0">
                <a:latin typeface="+mj-lt"/>
                <a:cs typeface="+mn-cs"/>
                <a:sym typeface="WP MathA" pitchFamily="2" charset="2"/>
              </a:rPr>
              <a:t> and the measure </a:t>
            </a:r>
            <a:r>
              <a:rPr lang="en-US" dirty="0" err="1">
                <a:latin typeface="+mj-lt"/>
                <a:cs typeface="+mn-cs"/>
                <a:sym typeface="WP MathA" pitchFamily="2" charset="2"/>
              </a:rPr>
              <a:t>of</a:t>
            </a:r>
            <a:r>
              <a:rPr lang="en-US" dirty="0" err="1">
                <a:latin typeface="+mj-lt"/>
                <a:cs typeface="+mn-cs"/>
                <a:sym typeface="Symbol" pitchFamily="18" charset="2"/>
              </a:rPr>
              <a:t></a:t>
            </a:r>
            <a:r>
              <a:rPr lang="en-US" dirty="0" err="1">
                <a:latin typeface="+mj-lt"/>
                <a:cs typeface="+mn-cs"/>
                <a:sym typeface="WP MathA" pitchFamily="2" charset="2"/>
              </a:rPr>
              <a:t>BCD</a:t>
            </a:r>
            <a:r>
              <a:rPr lang="en-US" dirty="0">
                <a:latin typeface="+mj-lt"/>
                <a:cs typeface="+mn-cs"/>
                <a:sym typeface="WP MathA" pitchFamily="2" charset="2"/>
              </a:rPr>
              <a:t> is 120</a:t>
            </a:r>
            <a:r>
              <a:rPr lang="en-US" dirty="0">
                <a:latin typeface="+mj-lt"/>
                <a:cs typeface="+mn-cs"/>
                <a:sym typeface="Symbol" pitchFamily="18" charset="2"/>
              </a:rPr>
              <a:t></a:t>
            </a:r>
            <a:r>
              <a:rPr lang="en-US" dirty="0">
                <a:latin typeface="+mj-lt"/>
                <a:cs typeface="+mn-cs"/>
                <a:sym typeface="WP MathA" pitchFamily="2" charset="2"/>
              </a:rPr>
              <a:t>, what is the measure of </a:t>
            </a:r>
            <a:r>
              <a:rPr lang="en-US" dirty="0">
                <a:latin typeface="+mj-lt"/>
                <a:cs typeface="+mn-cs"/>
                <a:sym typeface="Symbol" pitchFamily="18" charset="2"/>
              </a:rPr>
              <a:t></a:t>
            </a:r>
            <a:r>
              <a:rPr lang="en-US" dirty="0">
                <a:latin typeface="+mj-lt"/>
                <a:cs typeface="+mn-cs"/>
                <a:sym typeface="WP MathA" pitchFamily="2" charset="2"/>
              </a:rPr>
              <a:t>B?</a:t>
            </a:r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>
            <a:off x="1676400" y="4495800"/>
            <a:ext cx="411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 flipV="1">
            <a:off x="1676400" y="3124200"/>
            <a:ext cx="23622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7176" name="Line 8"/>
          <p:cNvSpPr>
            <a:spLocks noChangeShapeType="1"/>
          </p:cNvSpPr>
          <p:nvPr/>
        </p:nvSpPr>
        <p:spPr bwMode="auto">
          <a:xfrm>
            <a:off x="4038600" y="3124200"/>
            <a:ext cx="9144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1143000" y="43434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A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3581400" y="27432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B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4800600" y="44958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C      D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6705600" y="3124200"/>
            <a:ext cx="1905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 30</a:t>
            </a:r>
            <a:r>
              <a:rPr lang="en-US" dirty="0">
                <a:latin typeface="+mj-lt"/>
                <a:cs typeface="+mn-cs"/>
                <a:sym typeface="Symbol" pitchFamily="18" charset="2"/>
              </a:rPr>
              <a:t></a:t>
            </a:r>
            <a:endParaRPr lang="en-US" dirty="0">
              <a:latin typeface="+mj-lt"/>
              <a:cs typeface="+mn-cs"/>
              <a:sym typeface="WP MathA" pitchFamily="2" charset="2"/>
            </a:endParaRP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  <a:sym typeface="WP MathA" pitchFamily="2" charset="2"/>
              </a:rPr>
              <a:t> 60</a:t>
            </a:r>
            <a:r>
              <a:rPr lang="en-US" dirty="0">
                <a:latin typeface="+mj-lt"/>
                <a:cs typeface="+mn-cs"/>
                <a:sym typeface="Symbol" pitchFamily="18" charset="2"/>
              </a:rPr>
              <a:t></a:t>
            </a:r>
            <a:endParaRPr lang="en-US" dirty="0">
              <a:latin typeface="+mj-lt"/>
              <a:cs typeface="+mn-cs"/>
              <a:sym typeface="WP MathA" pitchFamily="2" charset="2"/>
            </a:endParaRP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  <a:sym typeface="WP MathA" pitchFamily="2" charset="2"/>
              </a:rPr>
              <a:t> 90</a:t>
            </a:r>
            <a:r>
              <a:rPr lang="en-US" dirty="0">
                <a:latin typeface="+mj-lt"/>
                <a:cs typeface="+mn-cs"/>
                <a:sym typeface="Symbol" pitchFamily="18" charset="2"/>
              </a:rPr>
              <a:t></a:t>
            </a:r>
            <a:endParaRPr lang="en-US" dirty="0">
              <a:latin typeface="+mj-lt"/>
              <a:cs typeface="+mn-cs"/>
              <a:sym typeface="WP MathA" pitchFamily="2" charset="2"/>
            </a:endParaRP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  <a:sym typeface="WP MathA" pitchFamily="2" charset="2"/>
              </a:rPr>
              <a:t>120</a:t>
            </a:r>
            <a:r>
              <a:rPr lang="en-US" dirty="0">
                <a:latin typeface="+mj-lt"/>
                <a:cs typeface="+mn-cs"/>
                <a:sym typeface="Symbol" pitchFamily="18" charset="2"/>
              </a:rPr>
              <a:t></a:t>
            </a:r>
            <a:endParaRPr lang="en-US" dirty="0">
              <a:latin typeface="+mj-lt"/>
              <a:cs typeface="+mn-cs"/>
              <a:sym typeface="WP MathA" pitchFamily="2" charset="2"/>
            </a:endParaRP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  <a:sym typeface="WP MathA" pitchFamily="2" charset="2"/>
              </a:rPr>
              <a:t>150</a:t>
            </a:r>
            <a:r>
              <a:rPr lang="en-US" dirty="0">
                <a:latin typeface="+mj-lt"/>
                <a:cs typeface="+mn-cs"/>
                <a:sym typeface="Symbol" pitchFamily="18" charset="2"/>
              </a:rPr>
              <a:t></a:t>
            </a: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381000" y="609600"/>
            <a:ext cx="1752600" cy="457200"/>
          </a:xfrm>
          <a:prstGeom prst="rect">
            <a:avLst/>
          </a:prstGeom>
          <a:solidFill>
            <a:srgbClr val="6E92C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Question 5</a:t>
            </a:r>
          </a:p>
        </p:txBody>
      </p:sp>
      <p:pic>
        <p:nvPicPr>
          <p:cNvPr id="111627" name="Picture 2"/>
          <p:cNvPicPr>
            <a:picLocks noChangeAspect="1" noChangeArrowheads="1"/>
          </p:cNvPicPr>
          <p:nvPr/>
        </p:nvPicPr>
        <p:blipFill>
          <a:blip r:embed="rId2"/>
          <a:srcRect l="-900" t="67912"/>
          <a:stretch>
            <a:fillRect/>
          </a:stretch>
        </p:blipFill>
        <p:spPr bwMode="auto">
          <a:xfrm>
            <a:off x="304800" y="2286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WordArt 2"/>
          <p:cNvSpPr>
            <a:spLocks noChangeArrowheads="1" noChangeShapeType="1" noTextEdit="1"/>
          </p:cNvSpPr>
          <p:nvPr/>
        </p:nvSpPr>
        <p:spPr bwMode="auto">
          <a:xfrm>
            <a:off x="609600" y="685800"/>
            <a:ext cx="80772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endParaRPr lang="en-US" sz="36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1F01FF"/>
                  </a:gs>
                  <a:gs pos="100000">
                    <a:srgbClr val="050029"/>
                  </a:gs>
                </a:gsLst>
                <a:lin ang="5400000" scaled="1"/>
              </a:gradFill>
              <a:latin typeface="Arial Black"/>
            </a:endParaRPr>
          </a:p>
        </p:txBody>
      </p:sp>
      <p:sp>
        <p:nvSpPr>
          <p:cNvPr id="58375" name="Text Box 7"/>
          <p:cNvSpPr txBox="1">
            <a:spLocks noChangeArrowheads="1"/>
          </p:cNvSpPr>
          <p:nvPr/>
        </p:nvSpPr>
        <p:spPr bwMode="auto">
          <a:xfrm>
            <a:off x="609600" y="1066800"/>
            <a:ext cx="7924800" cy="535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b="1" i="1" dirty="0">
                <a:latin typeface="+mj-lt"/>
                <a:cs typeface="+mn-cs"/>
              </a:rPr>
              <a:t>60 </a:t>
            </a:r>
            <a:r>
              <a:rPr lang="en-US" sz="3200" b="1" i="1" dirty="0">
                <a:latin typeface="+mj-lt"/>
                <a:cs typeface="+mn-cs"/>
              </a:rPr>
              <a:t>Math questions in 60 minutes means:</a:t>
            </a:r>
            <a:endParaRPr lang="en-US" sz="3200" b="1" i="1" dirty="0">
              <a:latin typeface="+mj-lt"/>
              <a:cs typeface="+mn-cs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v"/>
              <a:defRPr/>
            </a:pPr>
            <a:r>
              <a:rPr lang="en-US" sz="2800" dirty="0">
                <a:latin typeface="+mj-lt"/>
                <a:cs typeface="+mn-cs"/>
              </a:rPr>
              <a:t>Don’t </a:t>
            </a:r>
            <a:r>
              <a:rPr lang="en-US" sz="2800" dirty="0">
                <a:latin typeface="+mj-lt"/>
                <a:cs typeface="+mn-cs"/>
              </a:rPr>
              <a:t>waste time on any one problem, spend your </a:t>
            </a:r>
            <a:r>
              <a:rPr lang="en-US" sz="2800" dirty="0">
                <a:latin typeface="+mj-lt"/>
                <a:cs typeface="+mn-cs"/>
              </a:rPr>
              <a:t>time </a:t>
            </a:r>
            <a:r>
              <a:rPr lang="en-US" sz="2800" dirty="0">
                <a:latin typeface="+mj-lt"/>
                <a:cs typeface="+mn-cs"/>
              </a:rPr>
              <a:t>doing as many problems as you </a:t>
            </a:r>
            <a:r>
              <a:rPr lang="en-US" sz="2800" dirty="0">
                <a:latin typeface="+mj-lt"/>
                <a:cs typeface="+mn-cs"/>
              </a:rPr>
              <a:t>can</a:t>
            </a:r>
          </a:p>
          <a:p>
            <a:pPr>
              <a:spcBef>
                <a:spcPct val="50000"/>
              </a:spcBef>
              <a:defRPr/>
            </a:pPr>
            <a:endParaRPr lang="en-US" sz="800" dirty="0">
              <a:latin typeface="+mj-lt"/>
              <a:cs typeface="+mn-cs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v"/>
              <a:defRPr/>
            </a:pPr>
            <a:r>
              <a:rPr lang="en-US" sz="2800" dirty="0">
                <a:latin typeface="+mj-lt"/>
                <a:cs typeface="+mn-cs"/>
              </a:rPr>
              <a:t>The </a:t>
            </a:r>
            <a:r>
              <a:rPr lang="en-US" sz="2800" dirty="0">
                <a:latin typeface="+mj-lt"/>
                <a:cs typeface="+mn-cs"/>
              </a:rPr>
              <a:t>questions are arranged in order of </a:t>
            </a:r>
            <a:r>
              <a:rPr lang="en-US" sz="2800" dirty="0">
                <a:latin typeface="+mj-lt"/>
                <a:cs typeface="+mn-cs"/>
              </a:rPr>
              <a:t>difficulty: easier questions at the beginning, harder questions at the end</a:t>
            </a:r>
            <a:endParaRPr lang="en-US" sz="2800" dirty="0">
              <a:latin typeface="+mj-lt"/>
              <a:cs typeface="+mn-cs"/>
            </a:endParaRPr>
          </a:p>
          <a:p>
            <a:pPr>
              <a:spcBef>
                <a:spcPct val="50000"/>
              </a:spcBef>
              <a:buFont typeface="Wingdings" pitchFamily="2" charset="2"/>
              <a:buChar char="v"/>
              <a:defRPr/>
            </a:pPr>
            <a:r>
              <a:rPr lang="en-US" sz="2800" dirty="0">
                <a:latin typeface="+mj-lt"/>
                <a:cs typeface="+mn-cs"/>
              </a:rPr>
              <a:t>Don’t PANIC: </a:t>
            </a:r>
            <a:r>
              <a:rPr lang="en-US" sz="2800" dirty="0">
                <a:latin typeface="+mj-lt"/>
                <a:cs typeface="+mn-cs"/>
              </a:rPr>
              <a:t>answering only half of the questions right</a:t>
            </a:r>
            <a:r>
              <a:rPr lang="en-US" sz="2800" dirty="0">
                <a:solidFill>
                  <a:srgbClr val="66FF66"/>
                </a:solidFill>
                <a:latin typeface="+mj-lt"/>
                <a:cs typeface="+mn-cs"/>
              </a:rPr>
              <a:t> </a:t>
            </a:r>
            <a:r>
              <a:rPr lang="en-US" sz="2800" dirty="0">
                <a:latin typeface="+mj-lt"/>
                <a:cs typeface="+mn-cs"/>
              </a:rPr>
              <a:t>will </a:t>
            </a:r>
            <a:r>
              <a:rPr lang="en-US" sz="2800" dirty="0">
                <a:latin typeface="+mj-lt"/>
                <a:cs typeface="+mn-cs"/>
              </a:rPr>
              <a:t>give you a score of 20 on the Math Section</a:t>
            </a:r>
          </a:p>
        </p:txBody>
      </p:sp>
      <p:pic>
        <p:nvPicPr>
          <p:cNvPr id="131075" name="Picture 2"/>
          <p:cNvPicPr>
            <a:picLocks noChangeAspect="1" noChangeArrowheads="1"/>
          </p:cNvPicPr>
          <p:nvPr/>
        </p:nvPicPr>
        <p:blipFill>
          <a:blip r:embed="rId2"/>
          <a:srcRect l="-900" t="67912"/>
          <a:stretch>
            <a:fillRect/>
          </a:stretch>
        </p:blipFill>
        <p:spPr bwMode="auto">
          <a:xfrm>
            <a:off x="228600" y="442913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58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0" grpId="0" animBg="1"/>
      <p:bldP spid="58375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381000" y="838200"/>
            <a:ext cx="83820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000" dirty="0">
                <a:latin typeface="+mj-lt"/>
                <a:cs typeface="+mn-cs"/>
              </a:rPr>
              <a:t>In the figure below, A, C, and D are collinear.  If the measure of </a:t>
            </a:r>
            <a:r>
              <a:rPr lang="en-US" sz="3000" dirty="0">
                <a:latin typeface="+mj-lt"/>
                <a:cs typeface="+mn-cs"/>
                <a:sym typeface="Symbol" pitchFamily="18" charset="2"/>
              </a:rPr>
              <a:t></a:t>
            </a:r>
            <a:r>
              <a:rPr lang="en-US" sz="3000" dirty="0">
                <a:latin typeface="+mj-lt"/>
                <a:cs typeface="+mn-cs"/>
                <a:sym typeface="WP MathA" pitchFamily="2" charset="2"/>
              </a:rPr>
              <a:t>A is 30</a:t>
            </a:r>
            <a:r>
              <a:rPr lang="en-US" sz="3000" dirty="0">
                <a:latin typeface="+mj-lt"/>
                <a:cs typeface="+mn-cs"/>
                <a:sym typeface="Symbol" pitchFamily="18" charset="2"/>
              </a:rPr>
              <a:t></a:t>
            </a:r>
            <a:r>
              <a:rPr lang="en-US" sz="3000" dirty="0">
                <a:latin typeface="+mj-lt"/>
                <a:cs typeface="+mn-cs"/>
                <a:sym typeface="WP MathA" pitchFamily="2" charset="2"/>
              </a:rPr>
              <a:t> and the measure of </a:t>
            </a:r>
            <a:r>
              <a:rPr lang="en-US" sz="3000" dirty="0">
                <a:latin typeface="+mj-lt"/>
                <a:cs typeface="+mn-cs"/>
                <a:sym typeface="Symbol" pitchFamily="18" charset="2"/>
              </a:rPr>
              <a:t></a:t>
            </a:r>
            <a:r>
              <a:rPr lang="en-US" sz="3000" dirty="0">
                <a:latin typeface="+mj-lt"/>
                <a:cs typeface="+mn-cs"/>
                <a:sym typeface="WP MathA" pitchFamily="2" charset="2"/>
              </a:rPr>
              <a:t>BCD is 120</a:t>
            </a:r>
            <a:r>
              <a:rPr lang="en-US" sz="3000" dirty="0">
                <a:latin typeface="+mj-lt"/>
                <a:cs typeface="+mn-cs"/>
                <a:sym typeface="Symbol" pitchFamily="18" charset="2"/>
              </a:rPr>
              <a:t></a:t>
            </a:r>
            <a:r>
              <a:rPr lang="en-US" sz="3000" dirty="0">
                <a:latin typeface="+mj-lt"/>
                <a:cs typeface="+mn-cs"/>
                <a:sym typeface="WP MathA" pitchFamily="2" charset="2"/>
              </a:rPr>
              <a:t>, what is the measure of </a:t>
            </a:r>
            <a:r>
              <a:rPr lang="en-US" sz="3000" dirty="0">
                <a:latin typeface="+mj-lt"/>
                <a:cs typeface="+mn-cs"/>
                <a:sym typeface="Symbol" pitchFamily="18" charset="2"/>
              </a:rPr>
              <a:t></a:t>
            </a:r>
            <a:r>
              <a:rPr lang="en-US" sz="3000" dirty="0">
                <a:latin typeface="+mj-lt"/>
                <a:cs typeface="+mn-cs"/>
                <a:sym typeface="WP MathA" pitchFamily="2" charset="2"/>
              </a:rPr>
              <a:t>B?</a:t>
            </a:r>
          </a:p>
        </p:txBody>
      </p:sp>
      <p:sp>
        <p:nvSpPr>
          <p:cNvPr id="12292" name="Line 4"/>
          <p:cNvSpPr>
            <a:spLocks noChangeShapeType="1"/>
          </p:cNvSpPr>
          <p:nvPr/>
        </p:nvSpPr>
        <p:spPr bwMode="auto">
          <a:xfrm>
            <a:off x="1905000" y="4800600"/>
            <a:ext cx="4114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 flipV="1">
            <a:off x="1905000" y="3429000"/>
            <a:ext cx="23622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4267200" y="3429000"/>
            <a:ext cx="914400" cy="137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1371600" y="46482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A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3810000" y="30480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B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5029200" y="4800600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C      D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2514600" y="43434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30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4953000" y="4343400"/>
            <a:ext cx="990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120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6248400" y="42672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180 – 120 = 60</a:t>
            </a:r>
            <a:r>
              <a:rPr lang="en-US" dirty="0">
                <a:latin typeface="+mj-lt"/>
                <a:cs typeface="+mn-cs"/>
                <a:sym typeface="Symbol" pitchFamily="18" charset="2"/>
              </a:rPr>
              <a:t></a:t>
            </a: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4419600" y="43434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60</a:t>
            </a: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6096000" y="30480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180 – 30 – 60 = 90</a:t>
            </a:r>
            <a:r>
              <a:rPr lang="en-US" dirty="0">
                <a:latin typeface="+mj-lt"/>
                <a:cs typeface="+mn-cs"/>
                <a:sym typeface="Symbol" pitchFamily="18" charset="2"/>
              </a:rPr>
              <a:t></a:t>
            </a: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3886200" y="35052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90</a:t>
            </a: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3200400" y="6324600"/>
            <a:ext cx="2895600" cy="3698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dirty="0">
                <a:latin typeface="+mj-lt"/>
                <a:cs typeface="+mn-cs"/>
              </a:rPr>
              <a:t>CORRECT ANSWER: C</a:t>
            </a:r>
          </a:p>
        </p:txBody>
      </p:sp>
      <p:pic>
        <p:nvPicPr>
          <p:cNvPr id="112655" name="Picture 2"/>
          <p:cNvPicPr>
            <a:picLocks noChangeAspect="1" noChangeArrowheads="1"/>
          </p:cNvPicPr>
          <p:nvPr/>
        </p:nvPicPr>
        <p:blipFill>
          <a:blip r:embed="rId2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56" name="TextBox 17"/>
          <p:cNvSpPr txBox="1">
            <a:spLocks noChangeArrowheads="1"/>
          </p:cNvSpPr>
          <p:nvPr/>
        </p:nvSpPr>
        <p:spPr bwMode="auto">
          <a:xfrm>
            <a:off x="6781800" y="3810000"/>
            <a:ext cx="6096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and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1" grpId="0" autoUpdateAnimBg="0"/>
      <p:bldP spid="12302" grpId="0" autoUpdateAnimBg="0"/>
      <p:bldP spid="12303" grpId="0" autoUpdateAnimBg="0"/>
      <p:bldP spid="12304" grpId="0" autoUpdateAnimBg="0"/>
      <p:bldP spid="12305" grpId="0" animBg="1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1026"/>
          <p:cNvSpPr txBox="1">
            <a:spLocks noChangeArrowheads="1"/>
          </p:cNvSpPr>
          <p:nvPr/>
        </p:nvSpPr>
        <p:spPr bwMode="auto">
          <a:xfrm>
            <a:off x="533400" y="1143000"/>
            <a:ext cx="80772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>
                <a:latin typeface="+mj-lt"/>
                <a:cs typeface="+mn-cs"/>
              </a:rPr>
              <a:t>If the area of a circle is </a:t>
            </a:r>
            <a:r>
              <a:rPr lang="en-US" sz="3200" dirty="0">
                <a:latin typeface="+mj-lt"/>
                <a:cs typeface="+mn-cs"/>
                <a:sym typeface="Symbol" pitchFamily="18" charset="2"/>
              </a:rPr>
              <a:t></a:t>
            </a:r>
            <a:r>
              <a:rPr lang="en-US" sz="3200" dirty="0">
                <a:latin typeface="+mj-lt"/>
                <a:cs typeface="+mn-cs"/>
                <a:sym typeface="WP Greek Century" pitchFamily="2" charset="2"/>
              </a:rPr>
              <a:t>, what is the length of its circumference?</a:t>
            </a:r>
            <a:endParaRPr lang="en-US" sz="3200" dirty="0">
              <a:latin typeface="+mj-lt"/>
              <a:cs typeface="+mn-cs"/>
            </a:endParaRPr>
          </a:p>
        </p:txBody>
      </p:sp>
      <p:sp>
        <p:nvSpPr>
          <p:cNvPr id="36868" name="Text Box 1028"/>
          <p:cNvSpPr txBox="1">
            <a:spLocks noChangeArrowheads="1"/>
          </p:cNvSpPr>
          <p:nvPr/>
        </p:nvSpPr>
        <p:spPr bwMode="auto">
          <a:xfrm>
            <a:off x="2209800" y="2590800"/>
            <a:ext cx="6705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dirty="0" err="1">
                <a:solidFill>
                  <a:srgbClr val="990000"/>
                </a:solidFill>
                <a:latin typeface="+mj-lt"/>
                <a:cs typeface="+mn-cs"/>
              </a:rPr>
              <a:t>Area</a:t>
            </a:r>
            <a:r>
              <a:rPr lang="en-US" sz="2800" baseline="-25000" dirty="0" err="1">
                <a:solidFill>
                  <a:srgbClr val="990000"/>
                </a:solidFill>
                <a:latin typeface="+mj-lt"/>
                <a:cs typeface="+mn-cs"/>
              </a:rPr>
              <a:t>circle</a:t>
            </a:r>
            <a:r>
              <a:rPr lang="en-US" sz="2800" dirty="0">
                <a:solidFill>
                  <a:srgbClr val="990000"/>
                </a:solidFill>
                <a:latin typeface="+mj-lt"/>
                <a:cs typeface="+mn-cs"/>
              </a:rPr>
              <a:t> = </a:t>
            </a:r>
            <a:r>
              <a:rPr lang="en-US" dirty="0">
                <a:solidFill>
                  <a:srgbClr val="990000"/>
                </a:solidFill>
                <a:latin typeface="+mj-lt"/>
                <a:cs typeface="+mn-cs"/>
                <a:sym typeface="Symbol" pitchFamily="18" charset="2"/>
              </a:rPr>
              <a:t></a:t>
            </a:r>
            <a:r>
              <a:rPr lang="en-US" sz="2800" dirty="0">
                <a:solidFill>
                  <a:srgbClr val="990000"/>
                </a:solidFill>
                <a:latin typeface="+mj-lt"/>
                <a:cs typeface="+mn-cs"/>
                <a:sym typeface="WP Greek Century" pitchFamily="2" charset="2"/>
              </a:rPr>
              <a:t>r</a:t>
            </a:r>
            <a:r>
              <a:rPr lang="en-US" sz="2800" baseline="30000" dirty="0">
                <a:solidFill>
                  <a:srgbClr val="990000"/>
                </a:solidFill>
                <a:latin typeface="+mj-lt"/>
                <a:cs typeface="+mn-cs"/>
                <a:sym typeface="WP Greek Century" pitchFamily="2" charset="2"/>
              </a:rPr>
              <a:t>2</a:t>
            </a:r>
            <a:r>
              <a:rPr lang="en-US" sz="2800" dirty="0">
                <a:solidFill>
                  <a:srgbClr val="990000"/>
                </a:solidFill>
                <a:latin typeface="+mj-lt"/>
                <a:cs typeface="+mn-cs"/>
                <a:sym typeface="WP Greek Century" pitchFamily="2" charset="2"/>
              </a:rPr>
              <a:t>	   Circumference = 2</a:t>
            </a:r>
            <a:r>
              <a:rPr lang="en-US" dirty="0">
                <a:solidFill>
                  <a:srgbClr val="990000"/>
                </a:solidFill>
                <a:latin typeface="+mj-lt"/>
                <a:cs typeface="+mn-cs"/>
                <a:sym typeface="Symbol" pitchFamily="18" charset="2"/>
              </a:rPr>
              <a:t></a:t>
            </a:r>
            <a:r>
              <a:rPr lang="en-US" sz="2800" dirty="0">
                <a:solidFill>
                  <a:srgbClr val="990000"/>
                </a:solidFill>
                <a:latin typeface="+mj-lt"/>
                <a:cs typeface="+mn-cs"/>
                <a:sym typeface="WP Greek Century" pitchFamily="2" charset="2"/>
              </a:rPr>
              <a:t>r</a:t>
            </a:r>
          </a:p>
        </p:txBody>
      </p:sp>
      <p:sp>
        <p:nvSpPr>
          <p:cNvPr id="36869" name="Text Box 1029"/>
          <p:cNvSpPr txBox="1">
            <a:spLocks noChangeArrowheads="1"/>
          </p:cNvSpPr>
          <p:nvPr/>
        </p:nvSpPr>
        <p:spPr bwMode="auto">
          <a:xfrm>
            <a:off x="3048000" y="3429000"/>
            <a:ext cx="1524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P Greek Century" pitchFamily="2" charset="2"/>
              <a:buNone/>
              <a:defRPr/>
            </a:pPr>
            <a:r>
              <a:rPr lang="en-US" dirty="0">
                <a:latin typeface="+mj-lt"/>
                <a:cs typeface="+mn-cs"/>
                <a:sym typeface="Symbol" pitchFamily="18" charset="2"/>
              </a:rPr>
              <a:t></a:t>
            </a:r>
            <a:r>
              <a:rPr lang="en-US" dirty="0">
                <a:latin typeface="+mj-lt"/>
                <a:cs typeface="+mn-cs"/>
                <a:sym typeface="WP Greek Century" pitchFamily="2" charset="2"/>
              </a:rPr>
              <a:t> = </a:t>
            </a:r>
            <a:r>
              <a:rPr lang="en-US" dirty="0">
                <a:latin typeface="+mj-lt"/>
                <a:cs typeface="+mn-cs"/>
                <a:sym typeface="Symbol" pitchFamily="18" charset="2"/>
              </a:rPr>
              <a:t></a:t>
            </a:r>
            <a:r>
              <a:rPr lang="en-US" dirty="0">
                <a:latin typeface="+mj-lt"/>
                <a:cs typeface="+mn-cs"/>
                <a:sym typeface="WP Greek Century" pitchFamily="2" charset="2"/>
              </a:rPr>
              <a:t>r</a:t>
            </a:r>
            <a:r>
              <a:rPr lang="en-US" baseline="30000" dirty="0">
                <a:latin typeface="+mj-lt"/>
                <a:cs typeface="+mn-cs"/>
                <a:sym typeface="WP Greek Century" pitchFamily="2" charset="2"/>
              </a:rPr>
              <a:t>2</a:t>
            </a:r>
            <a:endParaRPr lang="en-US" dirty="0">
              <a:latin typeface="+mj-lt"/>
              <a:cs typeface="+mn-cs"/>
              <a:sym typeface="WP Greek Century" pitchFamily="2" charset="2"/>
            </a:endParaRPr>
          </a:p>
          <a:p>
            <a:pPr>
              <a:spcBef>
                <a:spcPct val="50000"/>
              </a:spcBef>
              <a:buFont typeface="WP Greek Century" pitchFamily="2" charset="2"/>
              <a:buNone/>
              <a:defRPr/>
            </a:pPr>
            <a:r>
              <a:rPr lang="en-US" dirty="0">
                <a:latin typeface="+mj-lt"/>
                <a:cs typeface="+mn-cs"/>
                <a:sym typeface="WP Greek Century" pitchFamily="2" charset="2"/>
              </a:rPr>
              <a:t>1 = r</a:t>
            </a:r>
            <a:r>
              <a:rPr lang="en-US" baseline="30000" dirty="0">
                <a:latin typeface="+mj-lt"/>
                <a:cs typeface="+mn-cs"/>
                <a:sym typeface="WP Greek Century" pitchFamily="2" charset="2"/>
              </a:rPr>
              <a:t>2</a:t>
            </a:r>
            <a:endParaRPr lang="en-US" dirty="0">
              <a:latin typeface="+mj-lt"/>
              <a:cs typeface="+mn-cs"/>
              <a:sym typeface="WP Greek Century" pitchFamily="2" charset="2"/>
            </a:endParaRPr>
          </a:p>
          <a:p>
            <a:pPr>
              <a:spcBef>
                <a:spcPct val="50000"/>
              </a:spcBef>
              <a:buFont typeface="WP Greek Century" pitchFamily="2" charset="2"/>
              <a:buNone/>
              <a:defRPr/>
            </a:pPr>
            <a:r>
              <a:rPr lang="en-US" dirty="0">
                <a:latin typeface="+mj-lt"/>
                <a:cs typeface="+mn-cs"/>
                <a:sym typeface="WP Greek Century" pitchFamily="2" charset="2"/>
              </a:rPr>
              <a:t>1 = r </a:t>
            </a:r>
          </a:p>
          <a:p>
            <a:pPr>
              <a:spcBef>
                <a:spcPct val="50000"/>
              </a:spcBef>
              <a:buFont typeface="WP Greek Century" pitchFamily="2" charset="2"/>
              <a:buNone/>
              <a:defRPr/>
            </a:pPr>
            <a:endParaRPr lang="en-US" baseline="30000" dirty="0">
              <a:latin typeface="+mj-lt"/>
              <a:cs typeface="+mn-cs"/>
              <a:sym typeface="WP Greek Century" pitchFamily="2" charset="2"/>
            </a:endParaRPr>
          </a:p>
        </p:txBody>
      </p:sp>
      <p:sp>
        <p:nvSpPr>
          <p:cNvPr id="36870" name="Text Box 1030"/>
          <p:cNvSpPr txBox="1">
            <a:spLocks noChangeArrowheads="1"/>
          </p:cNvSpPr>
          <p:nvPr/>
        </p:nvSpPr>
        <p:spPr bwMode="auto">
          <a:xfrm>
            <a:off x="6248400" y="3276600"/>
            <a:ext cx="1828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C = 2</a:t>
            </a:r>
            <a:r>
              <a:rPr lang="en-US" dirty="0">
                <a:latin typeface="+mj-lt"/>
                <a:cs typeface="+mn-cs"/>
                <a:sym typeface="Symbol" pitchFamily="18" charset="2"/>
              </a:rPr>
              <a:t></a:t>
            </a:r>
            <a:r>
              <a:rPr lang="en-US" dirty="0">
                <a:latin typeface="+mj-lt"/>
                <a:cs typeface="+mn-cs"/>
                <a:sym typeface="WP Greek Century" pitchFamily="2" charset="2"/>
              </a:rPr>
              <a:t>(1)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  <a:sym typeface="WP Greek Century" pitchFamily="2" charset="2"/>
              </a:rPr>
              <a:t>C = </a:t>
            </a:r>
            <a:r>
              <a:rPr lang="en-US" dirty="0">
                <a:latin typeface="+mj-lt"/>
                <a:cs typeface="+mn-cs"/>
              </a:rPr>
              <a:t>2</a:t>
            </a:r>
            <a:r>
              <a:rPr lang="en-US" dirty="0">
                <a:latin typeface="+mj-lt"/>
                <a:cs typeface="+mn-cs"/>
                <a:sym typeface="Symbol" pitchFamily="18" charset="2"/>
              </a:rPr>
              <a:t></a:t>
            </a:r>
          </a:p>
        </p:txBody>
      </p:sp>
      <p:sp>
        <p:nvSpPr>
          <p:cNvPr id="36872" name="Text Box 1032"/>
          <p:cNvSpPr txBox="1">
            <a:spLocks noChangeArrowheads="1"/>
          </p:cNvSpPr>
          <p:nvPr/>
        </p:nvSpPr>
        <p:spPr bwMode="auto">
          <a:xfrm>
            <a:off x="533400" y="2743200"/>
            <a:ext cx="1295400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1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2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  <a:sym typeface="Symbol" pitchFamily="18" charset="2"/>
              </a:rPr>
              <a:t></a:t>
            </a:r>
            <a:endParaRPr lang="en-US" dirty="0">
              <a:latin typeface="+mj-lt"/>
              <a:cs typeface="+mn-cs"/>
              <a:sym typeface="WP Greek Century" pitchFamily="2" charset="2"/>
            </a:endParaRP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  <a:sym typeface="WP Greek Century" pitchFamily="2" charset="2"/>
              </a:rPr>
              <a:t>2</a:t>
            </a:r>
            <a:r>
              <a:rPr lang="en-US" dirty="0">
                <a:latin typeface="+mj-lt"/>
                <a:cs typeface="+mn-cs"/>
                <a:sym typeface="Symbol" pitchFamily="18" charset="2"/>
              </a:rPr>
              <a:t></a:t>
            </a:r>
            <a:endParaRPr lang="en-US" dirty="0">
              <a:latin typeface="+mj-lt"/>
              <a:cs typeface="+mn-cs"/>
              <a:sym typeface="WP Greek Century" pitchFamily="2" charset="2"/>
            </a:endParaRP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  <a:sym typeface="WP Greek Century" pitchFamily="2" charset="2"/>
              </a:rPr>
              <a:t>3</a:t>
            </a:r>
            <a:r>
              <a:rPr lang="en-US" dirty="0">
                <a:latin typeface="+mj-lt"/>
                <a:cs typeface="+mn-cs"/>
                <a:sym typeface="Symbol" pitchFamily="18" charset="2"/>
              </a:rPr>
              <a:t></a:t>
            </a:r>
            <a:endParaRPr lang="en-US" dirty="0">
              <a:latin typeface="+mj-lt"/>
              <a:cs typeface="+mn-cs"/>
            </a:endParaRPr>
          </a:p>
          <a:p>
            <a:pPr marL="457200" indent="-457200">
              <a:spcBef>
                <a:spcPct val="50000"/>
              </a:spcBef>
              <a:defRPr/>
            </a:pPr>
            <a:endParaRPr lang="en-US" dirty="0">
              <a:latin typeface="+mj-lt"/>
              <a:cs typeface="+mn-cs"/>
            </a:endParaRPr>
          </a:p>
        </p:txBody>
      </p:sp>
      <p:sp>
        <p:nvSpPr>
          <p:cNvPr id="36873" name="Text Box 1033"/>
          <p:cNvSpPr txBox="1">
            <a:spLocks noChangeArrowheads="1"/>
          </p:cNvSpPr>
          <p:nvPr/>
        </p:nvSpPr>
        <p:spPr bwMode="auto">
          <a:xfrm>
            <a:off x="5867400" y="6324600"/>
            <a:ext cx="2819400" cy="3698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dirty="0">
                <a:latin typeface="+mj-lt"/>
                <a:cs typeface="+mn-cs"/>
              </a:rPr>
              <a:t>CORRECT ANSWER: D</a:t>
            </a:r>
          </a:p>
        </p:txBody>
      </p:sp>
      <p:sp>
        <p:nvSpPr>
          <p:cNvPr id="36874" name="Text Box 1034"/>
          <p:cNvSpPr txBox="1">
            <a:spLocks noChangeArrowheads="1"/>
          </p:cNvSpPr>
          <p:nvPr/>
        </p:nvSpPr>
        <p:spPr bwMode="auto">
          <a:xfrm>
            <a:off x="304800" y="685800"/>
            <a:ext cx="1752600" cy="457200"/>
          </a:xfrm>
          <a:prstGeom prst="rect">
            <a:avLst/>
          </a:prstGeom>
          <a:solidFill>
            <a:srgbClr val="6E92C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Question 6</a:t>
            </a:r>
          </a:p>
        </p:txBody>
      </p:sp>
      <p:pic>
        <p:nvPicPr>
          <p:cNvPr id="113672" name="Picture 2"/>
          <p:cNvPicPr>
            <a:picLocks noChangeAspect="1" noChangeArrowheads="1"/>
          </p:cNvPicPr>
          <p:nvPr/>
        </p:nvPicPr>
        <p:blipFill>
          <a:blip r:embed="rId2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68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68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68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68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utoUpdateAnimBg="0"/>
      <p:bldP spid="36868" grpId="0" autoUpdateAnimBg="0"/>
      <p:bldP spid="36869" grpId="0" autoUpdateAnimBg="0"/>
      <p:bldP spid="36870" grpId="0" autoUpdateAnimBg="0"/>
      <p:bldP spid="36872" grpId="0" autoUpdateAnimBg="0"/>
      <p:bldP spid="36873" grpId="0" animBg="1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457200" y="762000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533400" y="1219200"/>
            <a:ext cx="8001000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dirty="0">
                <a:latin typeface="+mj-lt"/>
                <a:cs typeface="+mn-cs"/>
              </a:rPr>
              <a:t>What is the value of </a:t>
            </a:r>
            <a:r>
              <a:rPr lang="en-US" sz="2800" i="1" dirty="0">
                <a:latin typeface="+mj-lt"/>
                <a:cs typeface="+mn-cs"/>
              </a:rPr>
              <a:t>x </a:t>
            </a:r>
            <a:r>
              <a:rPr lang="en-US" sz="2800" dirty="0">
                <a:latin typeface="+mj-lt"/>
                <a:cs typeface="+mn-cs"/>
              </a:rPr>
              <a:t>in the solution for </a:t>
            </a:r>
            <a:r>
              <a:rPr lang="en-US" sz="2800" dirty="0">
                <a:latin typeface="+mj-lt"/>
                <a:cs typeface="+mn-cs"/>
              </a:rPr>
              <a:t>the system </a:t>
            </a:r>
            <a:r>
              <a:rPr lang="en-US" sz="2800" dirty="0">
                <a:latin typeface="+mj-lt"/>
                <a:cs typeface="+mn-cs"/>
              </a:rPr>
              <a:t>of equations below</a:t>
            </a:r>
            <a:r>
              <a:rPr lang="en-US" sz="2800" dirty="0">
                <a:latin typeface="+mj-lt"/>
                <a:cs typeface="+mn-cs"/>
              </a:rPr>
              <a:t>?</a:t>
            </a:r>
          </a:p>
          <a:p>
            <a:pPr>
              <a:spcBef>
                <a:spcPct val="50000"/>
              </a:spcBef>
              <a:defRPr/>
            </a:pPr>
            <a:endParaRPr lang="en-US" sz="900" dirty="0">
              <a:latin typeface="+mj-lt"/>
              <a:cs typeface="+mn-cs"/>
            </a:endParaRPr>
          </a:p>
          <a:p>
            <a:pPr algn="ctr">
              <a:spcBef>
                <a:spcPct val="50000"/>
              </a:spcBef>
              <a:defRPr/>
            </a:pPr>
            <a:r>
              <a:rPr lang="en-US" sz="2800" dirty="0">
                <a:latin typeface="+mj-lt"/>
                <a:cs typeface="+mn-cs"/>
              </a:rPr>
              <a:t>       2x </a:t>
            </a:r>
            <a:r>
              <a:rPr lang="en-US" sz="2800" dirty="0">
                <a:latin typeface="+mj-lt"/>
                <a:cs typeface="+mn-cs"/>
              </a:rPr>
              <a:t>+ 5y = 20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2800" dirty="0">
                <a:latin typeface="+mj-lt"/>
                <a:cs typeface="+mn-cs"/>
              </a:rPr>
              <a:t>        6x </a:t>
            </a:r>
            <a:r>
              <a:rPr lang="en-US" sz="2800" dirty="0">
                <a:latin typeface="+mj-lt"/>
                <a:cs typeface="+mn-cs"/>
              </a:rPr>
              <a:t>– ½ y = 29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447800" y="3733800"/>
            <a:ext cx="20574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4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 5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 6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15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20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304800" y="685800"/>
            <a:ext cx="1752600" cy="457200"/>
          </a:xfrm>
          <a:prstGeom prst="rect">
            <a:avLst/>
          </a:prstGeom>
          <a:solidFill>
            <a:srgbClr val="6E92C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Question 7</a:t>
            </a:r>
          </a:p>
        </p:txBody>
      </p:sp>
      <p:pic>
        <p:nvPicPr>
          <p:cNvPr id="114693" name="Picture 2"/>
          <p:cNvPicPr>
            <a:picLocks noChangeAspect="1" noChangeArrowheads="1"/>
          </p:cNvPicPr>
          <p:nvPr/>
        </p:nvPicPr>
        <p:blipFill>
          <a:blip r:embed="rId2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utoUpdateAnimBg="0"/>
      <p:bldP spid="8196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1026"/>
          <p:cNvSpPr txBox="1">
            <a:spLocks noChangeArrowheads="1"/>
          </p:cNvSpPr>
          <p:nvPr/>
        </p:nvSpPr>
        <p:spPr bwMode="auto">
          <a:xfrm>
            <a:off x="457200" y="762000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14339" name="Text Box 1027"/>
          <p:cNvSpPr txBox="1">
            <a:spLocks noChangeArrowheads="1"/>
          </p:cNvSpPr>
          <p:nvPr/>
        </p:nvSpPr>
        <p:spPr bwMode="auto">
          <a:xfrm>
            <a:off x="381000" y="762000"/>
            <a:ext cx="8382000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What is the value of </a:t>
            </a:r>
            <a:r>
              <a:rPr lang="en-US" i="1" dirty="0">
                <a:latin typeface="+mj-lt"/>
                <a:cs typeface="+mn-cs"/>
              </a:rPr>
              <a:t>x </a:t>
            </a:r>
            <a:r>
              <a:rPr lang="en-US" dirty="0">
                <a:latin typeface="+mj-lt"/>
                <a:cs typeface="+mn-cs"/>
              </a:rPr>
              <a:t>in the solution for the system of equations below?</a:t>
            </a:r>
          </a:p>
          <a:p>
            <a:pPr>
              <a:spcBef>
                <a:spcPct val="50000"/>
              </a:spcBef>
              <a:defRPr/>
            </a:pPr>
            <a:endParaRPr lang="en-US" sz="900" dirty="0">
              <a:latin typeface="+mj-lt"/>
              <a:cs typeface="+mn-cs"/>
            </a:endParaRPr>
          </a:p>
          <a:p>
            <a:pPr algn="ctr">
              <a:spcBef>
                <a:spcPct val="50000"/>
              </a:spcBef>
              <a:defRPr/>
            </a:pPr>
            <a:r>
              <a:rPr lang="en-US" sz="2800" dirty="0">
                <a:latin typeface="+mj-lt"/>
                <a:cs typeface="+mn-cs"/>
              </a:rPr>
              <a:t>2x + 5y = 20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2800" dirty="0">
                <a:latin typeface="+mj-lt"/>
                <a:cs typeface="+mn-cs"/>
              </a:rPr>
              <a:t>6x – ½ y = 29</a:t>
            </a:r>
          </a:p>
        </p:txBody>
      </p:sp>
      <p:sp>
        <p:nvSpPr>
          <p:cNvPr id="14341" name="Text Box 1029"/>
          <p:cNvSpPr txBox="1">
            <a:spLocks noChangeArrowheads="1"/>
          </p:cNvSpPr>
          <p:nvPr/>
        </p:nvSpPr>
        <p:spPr bwMode="auto">
          <a:xfrm>
            <a:off x="152400" y="3429000"/>
            <a:ext cx="27432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2x + 5y = 20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6x – ½ y = 29</a:t>
            </a:r>
          </a:p>
        </p:txBody>
      </p:sp>
      <p:sp>
        <p:nvSpPr>
          <p:cNvPr id="14342" name="Text Box 1030"/>
          <p:cNvSpPr txBox="1">
            <a:spLocks noChangeArrowheads="1"/>
          </p:cNvSpPr>
          <p:nvPr/>
        </p:nvSpPr>
        <p:spPr bwMode="auto">
          <a:xfrm>
            <a:off x="2819400" y="3505200"/>
            <a:ext cx="2743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800" dirty="0">
                <a:latin typeface="+mj-lt"/>
                <a:cs typeface="+mn-cs"/>
              </a:rPr>
              <a:t>To cancel the y value, multiply eqn. 2 </a:t>
            </a:r>
            <a:r>
              <a:rPr lang="en-US" sz="1800" dirty="0">
                <a:latin typeface="+mj-lt"/>
                <a:cs typeface="+mn-cs"/>
              </a:rPr>
              <a:t>by </a:t>
            </a:r>
            <a:r>
              <a:rPr lang="en-US" sz="1800" dirty="0">
                <a:latin typeface="+mj-lt"/>
                <a:cs typeface="+mn-cs"/>
              </a:rPr>
              <a:t>10 and add to eqn. 1</a:t>
            </a:r>
            <a:endParaRPr lang="en-US" sz="1800" dirty="0">
              <a:latin typeface="+mj-lt"/>
              <a:cs typeface="+mn-cs"/>
            </a:endParaRPr>
          </a:p>
        </p:txBody>
      </p:sp>
      <p:sp>
        <p:nvSpPr>
          <p:cNvPr id="14344" name="Text Box 1032"/>
          <p:cNvSpPr txBox="1">
            <a:spLocks noChangeArrowheads="1"/>
          </p:cNvSpPr>
          <p:nvPr/>
        </p:nvSpPr>
        <p:spPr bwMode="auto">
          <a:xfrm>
            <a:off x="2209800" y="5029200"/>
            <a:ext cx="632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solve for x                              </a:t>
            </a:r>
            <a:r>
              <a:rPr lang="en-US" dirty="0" err="1">
                <a:latin typeface="+mj-lt"/>
                <a:cs typeface="+mn-cs"/>
              </a:rPr>
              <a:t>x</a:t>
            </a:r>
            <a:r>
              <a:rPr lang="en-US" dirty="0">
                <a:latin typeface="+mj-lt"/>
                <a:cs typeface="+mn-cs"/>
              </a:rPr>
              <a:t> = 5</a:t>
            </a:r>
          </a:p>
        </p:txBody>
      </p:sp>
      <p:sp>
        <p:nvSpPr>
          <p:cNvPr id="14345" name="Text Box 1033"/>
          <p:cNvSpPr txBox="1">
            <a:spLocks noChangeArrowheads="1"/>
          </p:cNvSpPr>
          <p:nvPr/>
        </p:nvSpPr>
        <p:spPr bwMode="auto">
          <a:xfrm>
            <a:off x="2286000" y="4191000"/>
            <a:ext cx="434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14346" name="Text Box 1034"/>
          <p:cNvSpPr txBox="1">
            <a:spLocks noChangeArrowheads="1"/>
          </p:cNvSpPr>
          <p:nvPr/>
        </p:nvSpPr>
        <p:spPr bwMode="auto">
          <a:xfrm>
            <a:off x="5334000" y="3505200"/>
            <a:ext cx="3352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2x + 5y = 20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u="sng" dirty="0">
                <a:latin typeface="+mj-lt"/>
                <a:cs typeface="+mn-cs"/>
              </a:rPr>
              <a:t>60x - 5y = 290</a:t>
            </a:r>
          </a:p>
        </p:txBody>
      </p:sp>
      <p:sp>
        <p:nvSpPr>
          <p:cNvPr id="14347" name="Text Box 1035"/>
          <p:cNvSpPr txBox="1">
            <a:spLocks noChangeArrowheads="1"/>
          </p:cNvSpPr>
          <p:nvPr/>
        </p:nvSpPr>
        <p:spPr bwMode="auto">
          <a:xfrm>
            <a:off x="1905000" y="4648200"/>
            <a:ext cx="609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add equations together             62x = 310</a:t>
            </a:r>
          </a:p>
        </p:txBody>
      </p:sp>
      <p:pic>
        <p:nvPicPr>
          <p:cNvPr id="115721" name="Picture 2"/>
          <p:cNvPicPr>
            <a:picLocks noChangeAspect="1" noChangeArrowheads="1"/>
          </p:cNvPicPr>
          <p:nvPr/>
        </p:nvPicPr>
        <p:blipFill>
          <a:blip r:embed="rId2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autoUpdateAnimBg="0"/>
      <p:bldP spid="14344" grpId="0" autoUpdateAnimBg="0"/>
      <p:bldP spid="14346" grpId="0" autoUpdateAnimBg="0"/>
      <p:bldP spid="14347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1026"/>
          <p:cNvSpPr txBox="1">
            <a:spLocks noChangeArrowheads="1"/>
          </p:cNvSpPr>
          <p:nvPr/>
        </p:nvSpPr>
        <p:spPr bwMode="auto">
          <a:xfrm>
            <a:off x="457200" y="762000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13315" name="Text Box 1027"/>
          <p:cNvSpPr txBox="1">
            <a:spLocks noChangeArrowheads="1"/>
          </p:cNvSpPr>
          <p:nvPr/>
        </p:nvSpPr>
        <p:spPr bwMode="auto">
          <a:xfrm>
            <a:off x="381000" y="838200"/>
            <a:ext cx="8382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dirty="0">
                <a:latin typeface="+mj-lt"/>
                <a:cs typeface="+mn-cs"/>
              </a:rPr>
              <a:t>What is the value of </a:t>
            </a:r>
            <a:r>
              <a:rPr lang="en-US" sz="2800" i="1" dirty="0">
                <a:latin typeface="+mj-lt"/>
                <a:cs typeface="+mn-cs"/>
              </a:rPr>
              <a:t>x </a:t>
            </a:r>
            <a:r>
              <a:rPr lang="en-US" sz="2800" dirty="0">
                <a:latin typeface="+mj-lt"/>
                <a:cs typeface="+mn-cs"/>
              </a:rPr>
              <a:t>in the solution for the system of equations below?</a:t>
            </a:r>
          </a:p>
        </p:txBody>
      </p:sp>
      <p:sp>
        <p:nvSpPr>
          <p:cNvPr id="13318" name="Text Box 1030"/>
          <p:cNvSpPr txBox="1">
            <a:spLocks noChangeArrowheads="1"/>
          </p:cNvSpPr>
          <p:nvPr/>
        </p:nvSpPr>
        <p:spPr bwMode="auto">
          <a:xfrm>
            <a:off x="3962400" y="1371600"/>
            <a:ext cx="2971800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800" dirty="0">
                <a:latin typeface="+mj-lt"/>
                <a:cs typeface="+mn-cs"/>
              </a:rPr>
              <a:t>2x + 5y = 20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2800" dirty="0">
                <a:latin typeface="+mj-lt"/>
                <a:cs typeface="+mn-cs"/>
              </a:rPr>
              <a:t>6x – ½ y = 29</a:t>
            </a:r>
          </a:p>
        </p:txBody>
      </p:sp>
      <p:sp>
        <p:nvSpPr>
          <p:cNvPr id="13319" name="Text Box 1031"/>
          <p:cNvSpPr txBox="1">
            <a:spLocks noChangeArrowheads="1"/>
          </p:cNvSpPr>
          <p:nvPr/>
        </p:nvSpPr>
        <p:spPr bwMode="auto">
          <a:xfrm>
            <a:off x="2286000" y="30480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13320" name="Text Box 1032"/>
          <p:cNvSpPr txBox="1">
            <a:spLocks noChangeArrowheads="1"/>
          </p:cNvSpPr>
          <p:nvPr/>
        </p:nvSpPr>
        <p:spPr bwMode="auto">
          <a:xfrm>
            <a:off x="2057400" y="2667000"/>
            <a:ext cx="2209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12x – y = 58</a:t>
            </a:r>
          </a:p>
        </p:txBody>
      </p:sp>
      <p:sp>
        <p:nvSpPr>
          <p:cNvPr id="13321" name="Text Box 1033"/>
          <p:cNvSpPr txBox="1">
            <a:spLocks noChangeArrowheads="1"/>
          </p:cNvSpPr>
          <p:nvPr/>
        </p:nvSpPr>
        <p:spPr bwMode="auto">
          <a:xfrm>
            <a:off x="2057400" y="30480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-y = </a:t>
            </a:r>
            <a:r>
              <a:rPr lang="en-US" dirty="0">
                <a:latin typeface="+mj-lt"/>
                <a:cs typeface="+mn-cs"/>
              </a:rPr>
              <a:t> 58 </a:t>
            </a:r>
            <a:r>
              <a:rPr lang="en-US" dirty="0">
                <a:latin typeface="+mj-lt"/>
                <a:cs typeface="+mn-cs"/>
              </a:rPr>
              <a:t>– 12x</a:t>
            </a:r>
          </a:p>
        </p:txBody>
      </p:sp>
      <p:sp>
        <p:nvSpPr>
          <p:cNvPr id="13322" name="Text Box 1034"/>
          <p:cNvSpPr txBox="1">
            <a:spLocks noChangeArrowheads="1"/>
          </p:cNvSpPr>
          <p:nvPr/>
        </p:nvSpPr>
        <p:spPr bwMode="auto">
          <a:xfrm>
            <a:off x="2133600" y="35052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y = -58 + 12x</a:t>
            </a:r>
          </a:p>
        </p:txBody>
      </p:sp>
      <p:sp>
        <p:nvSpPr>
          <p:cNvPr id="13323" name="Text Box 1035"/>
          <p:cNvSpPr txBox="1">
            <a:spLocks noChangeArrowheads="1"/>
          </p:cNvSpPr>
          <p:nvPr/>
        </p:nvSpPr>
        <p:spPr bwMode="auto">
          <a:xfrm>
            <a:off x="4038600" y="4038600"/>
            <a:ext cx="381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2x + 5(-58+12x) = 20</a:t>
            </a:r>
          </a:p>
        </p:txBody>
      </p:sp>
      <p:sp>
        <p:nvSpPr>
          <p:cNvPr id="13324" name="Text Box 1036"/>
          <p:cNvSpPr txBox="1">
            <a:spLocks noChangeArrowheads="1"/>
          </p:cNvSpPr>
          <p:nvPr/>
        </p:nvSpPr>
        <p:spPr bwMode="auto">
          <a:xfrm>
            <a:off x="304800" y="26670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solve for </a:t>
            </a:r>
            <a:r>
              <a:rPr lang="en-US" dirty="0">
                <a:latin typeface="+mj-lt"/>
                <a:cs typeface="+mn-cs"/>
              </a:rPr>
              <a:t>y:</a:t>
            </a:r>
            <a:endParaRPr lang="en-US" dirty="0">
              <a:latin typeface="+mj-lt"/>
              <a:cs typeface="+mn-cs"/>
            </a:endParaRPr>
          </a:p>
        </p:txBody>
      </p:sp>
      <p:sp>
        <p:nvSpPr>
          <p:cNvPr id="13325" name="Text Box 1037"/>
          <p:cNvSpPr txBox="1">
            <a:spLocks noChangeArrowheads="1"/>
          </p:cNvSpPr>
          <p:nvPr/>
        </p:nvSpPr>
        <p:spPr bwMode="auto">
          <a:xfrm>
            <a:off x="152400" y="4038600"/>
            <a:ext cx="3886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substitute into 1</a:t>
            </a:r>
            <a:r>
              <a:rPr lang="en-US" baseline="30000" dirty="0">
                <a:latin typeface="+mj-lt"/>
                <a:cs typeface="+mn-cs"/>
              </a:rPr>
              <a:t>st</a:t>
            </a:r>
            <a:r>
              <a:rPr lang="en-US" dirty="0">
                <a:latin typeface="+mj-lt"/>
                <a:cs typeface="+mn-cs"/>
              </a:rPr>
              <a:t> </a:t>
            </a:r>
            <a:r>
              <a:rPr lang="en-US" dirty="0">
                <a:latin typeface="+mj-lt"/>
                <a:cs typeface="+mn-cs"/>
              </a:rPr>
              <a:t>equation:</a:t>
            </a:r>
            <a:endParaRPr lang="en-US" dirty="0">
              <a:latin typeface="+mj-lt"/>
              <a:cs typeface="+mn-cs"/>
            </a:endParaRPr>
          </a:p>
        </p:txBody>
      </p:sp>
      <p:sp>
        <p:nvSpPr>
          <p:cNvPr id="13326" name="Text Box 1038"/>
          <p:cNvSpPr txBox="1">
            <a:spLocks noChangeArrowheads="1"/>
          </p:cNvSpPr>
          <p:nvPr/>
        </p:nvSpPr>
        <p:spPr bwMode="auto">
          <a:xfrm>
            <a:off x="1143000" y="4724400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solve for </a:t>
            </a:r>
            <a:r>
              <a:rPr lang="en-US" dirty="0">
                <a:latin typeface="+mj-lt"/>
                <a:cs typeface="+mn-cs"/>
              </a:rPr>
              <a:t>x:</a:t>
            </a:r>
            <a:endParaRPr lang="en-US" dirty="0">
              <a:latin typeface="+mj-lt"/>
              <a:cs typeface="+mn-cs"/>
            </a:endParaRPr>
          </a:p>
        </p:txBody>
      </p:sp>
      <p:sp>
        <p:nvSpPr>
          <p:cNvPr id="13327" name="Text Box 1039"/>
          <p:cNvSpPr txBox="1">
            <a:spLocks noChangeArrowheads="1"/>
          </p:cNvSpPr>
          <p:nvPr/>
        </p:nvSpPr>
        <p:spPr bwMode="auto">
          <a:xfrm>
            <a:off x="3048000" y="4733925"/>
            <a:ext cx="34290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2x + -290 + 60x = 20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62x + -290 = 20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62x = 310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x = 5</a:t>
            </a:r>
          </a:p>
        </p:txBody>
      </p:sp>
      <p:sp>
        <p:nvSpPr>
          <p:cNvPr id="13328" name="Text Box 1040"/>
          <p:cNvSpPr txBox="1">
            <a:spLocks noChangeArrowheads="1"/>
          </p:cNvSpPr>
          <p:nvPr/>
        </p:nvSpPr>
        <p:spPr bwMode="auto">
          <a:xfrm>
            <a:off x="5943600" y="6248400"/>
            <a:ext cx="2819400" cy="3698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i="1" dirty="0">
                <a:latin typeface="+mj-lt"/>
                <a:cs typeface="+mn-cs"/>
              </a:rPr>
              <a:t>CORRECT ANSWER: </a:t>
            </a:r>
            <a:r>
              <a:rPr lang="en-US" sz="1800" i="1" dirty="0">
                <a:latin typeface="+mj-lt"/>
                <a:cs typeface="+mn-cs"/>
              </a:rPr>
              <a:t> </a:t>
            </a:r>
            <a:r>
              <a:rPr lang="en-US" sz="1800" b="1" dirty="0">
                <a:latin typeface="+mj-lt"/>
                <a:cs typeface="+mn-cs"/>
              </a:rPr>
              <a:t>B</a:t>
            </a:r>
            <a:endParaRPr lang="en-US" sz="1800" b="1" dirty="0">
              <a:latin typeface="+mj-lt"/>
              <a:cs typeface="+mn-cs"/>
            </a:endParaRPr>
          </a:p>
        </p:txBody>
      </p:sp>
      <p:pic>
        <p:nvPicPr>
          <p:cNvPr id="116750" name="Picture 2"/>
          <p:cNvPicPr>
            <a:picLocks noChangeAspect="1" noChangeArrowheads="1"/>
          </p:cNvPicPr>
          <p:nvPr/>
        </p:nvPicPr>
        <p:blipFill>
          <a:blip r:embed="rId2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0" grpId="0" autoUpdateAnimBg="0"/>
      <p:bldP spid="13321" grpId="0" autoUpdateAnimBg="0"/>
      <p:bldP spid="13322" grpId="0" autoUpdateAnimBg="0"/>
      <p:bldP spid="13323" grpId="0" autoUpdateAnimBg="0"/>
      <p:bldP spid="13324" grpId="0" autoUpdateAnimBg="0"/>
      <p:bldP spid="13325" grpId="0" autoUpdateAnimBg="0"/>
      <p:bldP spid="13326" grpId="0" autoUpdateAnimBg="0"/>
      <p:bldP spid="13327" grpId="0" autoUpdateAnimBg="0"/>
      <p:bldP spid="13328" grpId="0" animBg="1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Text Box 2"/>
          <p:cNvSpPr txBox="1">
            <a:spLocks noChangeArrowheads="1"/>
          </p:cNvSpPr>
          <p:nvPr/>
        </p:nvSpPr>
        <p:spPr bwMode="auto">
          <a:xfrm>
            <a:off x="457200" y="762000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graphicFrame>
        <p:nvGraphicFramePr>
          <p:cNvPr id="94208" name="Object 1024"/>
          <p:cNvGraphicFramePr>
            <a:graphicFrameLocks noChangeAspect="1"/>
          </p:cNvGraphicFramePr>
          <p:nvPr/>
        </p:nvGraphicFramePr>
        <p:xfrm>
          <a:off x="609600" y="990600"/>
          <a:ext cx="10896600" cy="901700"/>
        </p:xfrm>
        <a:graphic>
          <a:graphicData uri="http://schemas.openxmlformats.org/presentationml/2006/ole">
            <p:oleObj spid="_x0000_s94208" name="Document" r:id="rId3" imgW="5486400" imgH="431640" progId="">
              <p:embed/>
            </p:oleObj>
          </a:graphicData>
        </a:graphic>
      </p:graphicFrame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6553200" y="3886200"/>
            <a:ext cx="2133600" cy="1554163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/>
              <a:t>CORRECT ANSWER: C</a:t>
            </a:r>
          </a:p>
        </p:txBody>
      </p:sp>
      <p:graphicFrame>
        <p:nvGraphicFramePr>
          <p:cNvPr id="94209" name="Object 1025"/>
          <p:cNvGraphicFramePr>
            <a:graphicFrameLocks noChangeAspect="1"/>
          </p:cNvGraphicFramePr>
          <p:nvPr/>
        </p:nvGraphicFramePr>
        <p:xfrm>
          <a:off x="1219200" y="2057400"/>
          <a:ext cx="9791700" cy="5181600"/>
        </p:xfrm>
        <a:graphic>
          <a:graphicData uri="http://schemas.openxmlformats.org/presentationml/2006/ole">
            <p:oleObj spid="_x0000_s94209" name="Document" r:id="rId4" imgW="5600880" imgH="2963520" progId="">
              <p:embed/>
            </p:oleObj>
          </a:graphicData>
        </a:graphic>
      </p:graphicFrame>
      <p:graphicFrame>
        <p:nvGraphicFramePr>
          <p:cNvPr id="94210" name="Object 1026"/>
          <p:cNvGraphicFramePr>
            <a:graphicFrameLocks noChangeAspect="1"/>
          </p:cNvGraphicFramePr>
          <p:nvPr/>
        </p:nvGraphicFramePr>
        <p:xfrm>
          <a:off x="4114800" y="914400"/>
          <a:ext cx="2603500" cy="5638800"/>
        </p:xfrm>
        <a:graphic>
          <a:graphicData uri="http://schemas.openxmlformats.org/presentationml/2006/ole">
            <p:oleObj spid="_x0000_s94210" name="Document" r:id="rId5" imgW="1208880" imgH="2616120" progId="">
              <p:embed/>
            </p:oleObj>
          </a:graphicData>
        </a:graphic>
      </p:graphicFrame>
      <p:sp>
        <p:nvSpPr>
          <p:cNvPr id="94213" name="Text Box 10"/>
          <p:cNvSpPr txBox="1">
            <a:spLocks noChangeArrowheads="1"/>
          </p:cNvSpPr>
          <p:nvPr/>
        </p:nvSpPr>
        <p:spPr bwMode="auto">
          <a:xfrm>
            <a:off x="304800" y="0"/>
            <a:ext cx="1752600" cy="457200"/>
          </a:xfrm>
          <a:prstGeom prst="rect">
            <a:avLst/>
          </a:prstGeom>
          <a:solidFill>
            <a:srgbClr val="6E92C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Question 8</a:t>
            </a:r>
          </a:p>
        </p:txBody>
      </p:sp>
      <p:pic>
        <p:nvPicPr>
          <p:cNvPr id="94214" name="Picture 2"/>
          <p:cNvPicPr>
            <a:picLocks noChangeAspect="1" noChangeArrowheads="1"/>
          </p:cNvPicPr>
          <p:nvPr/>
        </p:nvPicPr>
        <p:blipFill>
          <a:blip r:embed="rId6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94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94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500"/>
                                        <p:tgtEl>
                                          <p:spTgt spid="94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1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3" grpId="0" animBg="1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762000" y="1524000"/>
            <a:ext cx="7772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/>
              <a:t>For all y, 26y – (-10y) – 3y(-y+3) = ?</a:t>
            </a: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457200" y="2590800"/>
            <a:ext cx="23622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lphaUcPeriod"/>
            </a:pPr>
            <a:r>
              <a:rPr lang="en-US"/>
              <a:t>10y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</a:pPr>
            <a:r>
              <a:rPr lang="en-US"/>
              <a:t>-3y</a:t>
            </a:r>
            <a:r>
              <a:rPr lang="en-US" baseline="30000"/>
              <a:t>2</a:t>
            </a:r>
            <a:r>
              <a:rPr lang="en-US"/>
              <a:t> + 25y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</a:pPr>
            <a:r>
              <a:rPr lang="en-US"/>
              <a:t>3y</a:t>
            </a:r>
            <a:r>
              <a:rPr lang="en-US" baseline="30000"/>
              <a:t>2</a:t>
            </a:r>
            <a:r>
              <a:rPr lang="en-US"/>
              <a:t> + 7y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</a:pPr>
            <a:r>
              <a:rPr lang="en-US"/>
              <a:t>3y</a:t>
            </a:r>
            <a:r>
              <a:rPr lang="en-US" baseline="30000"/>
              <a:t>2</a:t>
            </a:r>
            <a:r>
              <a:rPr lang="en-US"/>
              <a:t> + 25y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</a:pPr>
            <a:r>
              <a:rPr lang="en-US"/>
              <a:t>3y</a:t>
            </a:r>
            <a:r>
              <a:rPr lang="en-US" baseline="30000"/>
              <a:t>2</a:t>
            </a:r>
            <a:r>
              <a:rPr lang="en-US"/>
              <a:t> + 27y</a:t>
            </a: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4495800" y="2895600"/>
            <a:ext cx="46482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26y – (-10y) – 3y(-y+3) =</a:t>
            </a:r>
          </a:p>
          <a:p>
            <a:pPr>
              <a:spcBef>
                <a:spcPct val="50000"/>
              </a:spcBef>
            </a:pPr>
            <a:r>
              <a:rPr lang="en-US" sz="2800"/>
              <a:t>26y +10y +3y</a:t>
            </a:r>
            <a:r>
              <a:rPr lang="en-US" sz="2800" baseline="30000"/>
              <a:t>2</a:t>
            </a:r>
            <a:r>
              <a:rPr lang="en-US" sz="2800"/>
              <a:t> – 9y =</a:t>
            </a:r>
          </a:p>
          <a:p>
            <a:pPr>
              <a:spcBef>
                <a:spcPct val="50000"/>
              </a:spcBef>
            </a:pPr>
            <a:r>
              <a:rPr lang="en-US" sz="2800"/>
              <a:t>3y</a:t>
            </a:r>
            <a:r>
              <a:rPr lang="en-US" sz="2800" baseline="30000"/>
              <a:t>2</a:t>
            </a:r>
            <a:r>
              <a:rPr lang="en-US" sz="2800"/>
              <a:t> +27y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4648200" y="5943600"/>
            <a:ext cx="3810000" cy="523875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/>
              <a:t>CORRECT ANSWER: E</a:t>
            </a:r>
          </a:p>
        </p:txBody>
      </p:sp>
      <p:sp>
        <p:nvSpPr>
          <p:cNvPr id="120837" name="Text Box 7"/>
          <p:cNvSpPr txBox="1">
            <a:spLocks noChangeArrowheads="1"/>
          </p:cNvSpPr>
          <p:nvPr/>
        </p:nvSpPr>
        <p:spPr bwMode="auto">
          <a:xfrm>
            <a:off x="304800" y="685800"/>
            <a:ext cx="1752600" cy="457200"/>
          </a:xfrm>
          <a:prstGeom prst="rect">
            <a:avLst/>
          </a:prstGeom>
          <a:solidFill>
            <a:srgbClr val="6E92C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Question 9</a:t>
            </a:r>
          </a:p>
        </p:txBody>
      </p:sp>
      <p:pic>
        <p:nvPicPr>
          <p:cNvPr id="120838" name="Picture 2"/>
          <p:cNvPicPr>
            <a:picLocks noChangeAspect="1" noChangeArrowheads="1"/>
          </p:cNvPicPr>
          <p:nvPr/>
        </p:nvPicPr>
        <p:blipFill>
          <a:blip r:embed="rId2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1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  <p:bldP spid="10244" grpId="0" autoUpdateAnimBg="0"/>
      <p:bldP spid="10245" grpId="0" autoUpdateAnimBg="0"/>
      <p:bldP spid="10246" grpId="0" animBg="1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Line 3"/>
          <p:cNvSpPr>
            <a:spLocks noChangeShapeType="1"/>
          </p:cNvSpPr>
          <p:nvPr/>
        </p:nvSpPr>
        <p:spPr bwMode="auto">
          <a:xfrm>
            <a:off x="3048000" y="5257800"/>
            <a:ext cx="388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16388" name="Line 4"/>
          <p:cNvSpPr>
            <a:spLocks noChangeShapeType="1"/>
          </p:cNvSpPr>
          <p:nvPr/>
        </p:nvSpPr>
        <p:spPr bwMode="auto">
          <a:xfrm flipV="1">
            <a:off x="6858000" y="3810000"/>
            <a:ext cx="7620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16389" name="Line 5"/>
          <p:cNvSpPr>
            <a:spLocks noChangeShapeType="1"/>
          </p:cNvSpPr>
          <p:nvPr/>
        </p:nvSpPr>
        <p:spPr bwMode="auto">
          <a:xfrm flipV="1">
            <a:off x="3048000" y="3810000"/>
            <a:ext cx="45720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 flipH="1" flipV="1">
            <a:off x="6096000" y="4267200"/>
            <a:ext cx="7620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16392" name="Arc 8"/>
          <p:cNvSpPr>
            <a:spLocks/>
          </p:cNvSpPr>
          <p:nvPr/>
        </p:nvSpPr>
        <p:spPr bwMode="auto">
          <a:xfrm rot="10578676" flipV="1">
            <a:off x="6400800" y="4946650"/>
            <a:ext cx="649288" cy="312738"/>
          </a:xfrm>
          <a:custGeom>
            <a:avLst/>
            <a:gdLst>
              <a:gd name="G0" fmla="+- 1347 0 0"/>
              <a:gd name="G1" fmla="+- 21600 0 0"/>
              <a:gd name="G2" fmla="+- 21600 0 0"/>
              <a:gd name="T0" fmla="*/ 0 w 22947"/>
              <a:gd name="T1" fmla="*/ 42 h 21600"/>
              <a:gd name="T2" fmla="*/ 22947 w 22947"/>
              <a:gd name="T3" fmla="*/ 21600 h 21600"/>
              <a:gd name="T4" fmla="*/ 1347 w 22947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947" h="21600" fill="none" extrusionOk="0">
                <a:moveTo>
                  <a:pt x="0" y="42"/>
                </a:moveTo>
                <a:cubicBezTo>
                  <a:pt x="448" y="14"/>
                  <a:pt x="897" y="-1"/>
                  <a:pt x="1347" y="0"/>
                </a:cubicBezTo>
                <a:cubicBezTo>
                  <a:pt x="13276" y="0"/>
                  <a:pt x="22947" y="9670"/>
                  <a:pt x="22947" y="21600"/>
                </a:cubicBezTo>
              </a:path>
              <a:path w="22947" h="21600" stroke="0" extrusionOk="0">
                <a:moveTo>
                  <a:pt x="0" y="42"/>
                </a:moveTo>
                <a:cubicBezTo>
                  <a:pt x="448" y="14"/>
                  <a:pt x="897" y="-1"/>
                  <a:pt x="1347" y="0"/>
                </a:cubicBezTo>
                <a:cubicBezTo>
                  <a:pt x="13276" y="0"/>
                  <a:pt x="22947" y="9670"/>
                  <a:pt x="22947" y="21600"/>
                </a:cubicBezTo>
                <a:lnTo>
                  <a:pt x="1347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16393" name="Freeform 9"/>
          <p:cNvSpPr>
            <a:spLocks/>
          </p:cNvSpPr>
          <p:nvPr/>
        </p:nvSpPr>
        <p:spPr bwMode="auto">
          <a:xfrm>
            <a:off x="3981450" y="4972050"/>
            <a:ext cx="98425" cy="285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" y="180"/>
              </a:cxn>
            </a:cxnLst>
            <a:rect l="0" t="0" r="r" b="b"/>
            <a:pathLst>
              <a:path w="62" h="180">
                <a:moveTo>
                  <a:pt x="0" y="0"/>
                </a:moveTo>
                <a:cubicBezTo>
                  <a:pt x="62" y="62"/>
                  <a:pt x="48" y="82"/>
                  <a:pt x="48" y="18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16394" name="Text Box 10"/>
          <p:cNvSpPr txBox="1">
            <a:spLocks noChangeArrowheads="1"/>
          </p:cNvSpPr>
          <p:nvPr/>
        </p:nvSpPr>
        <p:spPr bwMode="auto">
          <a:xfrm>
            <a:off x="2819400" y="5257800"/>
            <a:ext cx="480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A                                         B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4114800" y="4876800"/>
            <a:ext cx="762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30</a:t>
            </a:r>
            <a:r>
              <a:rPr lang="en-US">
                <a:latin typeface="+mj-lt"/>
                <a:cs typeface="+mn-cs"/>
                <a:sym typeface="Symbol" pitchFamily="18" charset="2"/>
              </a:rPr>
              <a:t></a:t>
            </a:r>
            <a:endParaRPr lang="en-US">
              <a:latin typeface="+mj-lt"/>
              <a:cs typeface="+mn-cs"/>
              <a:sym typeface="WP MathA" pitchFamily="2" charset="2"/>
            </a:endParaRPr>
          </a:p>
          <a:p>
            <a:pPr marL="457200" indent="-457200">
              <a:spcBef>
                <a:spcPct val="50000"/>
              </a:spcBef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16396" name="Text Box 12"/>
          <p:cNvSpPr txBox="1">
            <a:spLocks noChangeArrowheads="1"/>
          </p:cNvSpPr>
          <p:nvPr/>
        </p:nvSpPr>
        <p:spPr bwMode="auto">
          <a:xfrm>
            <a:off x="6096000" y="4572000"/>
            <a:ext cx="83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100</a:t>
            </a:r>
            <a:r>
              <a:rPr lang="en-US">
                <a:latin typeface="+mj-lt"/>
                <a:cs typeface="+mn-cs"/>
                <a:sym typeface="Symbol" pitchFamily="18" charset="2"/>
              </a:rPr>
              <a:t></a:t>
            </a:r>
          </a:p>
        </p:txBody>
      </p:sp>
      <p:sp>
        <p:nvSpPr>
          <p:cNvPr id="16397" name="Text Box 13"/>
          <p:cNvSpPr txBox="1">
            <a:spLocks noChangeArrowheads="1"/>
          </p:cNvSpPr>
          <p:nvPr/>
        </p:nvSpPr>
        <p:spPr bwMode="auto">
          <a:xfrm>
            <a:off x="5791200" y="38862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D</a:t>
            </a:r>
          </a:p>
        </p:txBody>
      </p:sp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7543800" y="35052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C</a:t>
            </a:r>
          </a:p>
        </p:txBody>
      </p:sp>
      <p:sp>
        <p:nvSpPr>
          <p:cNvPr id="16399" name="Text Box 15"/>
          <p:cNvSpPr txBox="1">
            <a:spLocks noChangeArrowheads="1"/>
          </p:cNvSpPr>
          <p:nvPr/>
        </p:nvSpPr>
        <p:spPr bwMode="auto">
          <a:xfrm>
            <a:off x="457200" y="2819400"/>
            <a:ext cx="1905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65</a:t>
            </a:r>
            <a:r>
              <a:rPr lang="en-US" dirty="0">
                <a:latin typeface="+mj-lt"/>
                <a:cs typeface="+mn-cs"/>
                <a:sym typeface="Symbol" pitchFamily="18" charset="2"/>
              </a:rPr>
              <a:t></a:t>
            </a:r>
            <a:endParaRPr lang="en-US" dirty="0">
              <a:latin typeface="+mj-lt"/>
              <a:cs typeface="+mn-cs"/>
              <a:sym typeface="WP MathA" pitchFamily="2" charset="2"/>
            </a:endParaRP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  <a:sym typeface="WP MathA" pitchFamily="2" charset="2"/>
              </a:rPr>
              <a:t>70</a:t>
            </a:r>
            <a:r>
              <a:rPr lang="en-US" dirty="0">
                <a:latin typeface="+mj-lt"/>
                <a:cs typeface="+mn-cs"/>
                <a:sym typeface="Symbol" pitchFamily="18" charset="2"/>
              </a:rPr>
              <a:t></a:t>
            </a:r>
            <a:endParaRPr lang="en-US" dirty="0">
              <a:latin typeface="+mj-lt"/>
              <a:cs typeface="+mn-cs"/>
              <a:sym typeface="WP MathA" pitchFamily="2" charset="2"/>
            </a:endParaRP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  <a:sym typeface="WP MathA" pitchFamily="2" charset="2"/>
              </a:rPr>
              <a:t>75</a:t>
            </a:r>
            <a:r>
              <a:rPr lang="en-US" dirty="0">
                <a:latin typeface="+mj-lt"/>
                <a:cs typeface="+mn-cs"/>
                <a:sym typeface="Symbol" pitchFamily="18" charset="2"/>
              </a:rPr>
              <a:t></a:t>
            </a:r>
            <a:endParaRPr lang="en-US" dirty="0">
              <a:latin typeface="+mj-lt"/>
              <a:cs typeface="+mn-cs"/>
              <a:sym typeface="WP MathA" pitchFamily="2" charset="2"/>
            </a:endParaRP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  <a:sym typeface="WP MathA" pitchFamily="2" charset="2"/>
              </a:rPr>
              <a:t>80</a:t>
            </a:r>
            <a:r>
              <a:rPr lang="en-US" dirty="0">
                <a:latin typeface="+mj-lt"/>
                <a:cs typeface="+mn-cs"/>
                <a:sym typeface="Symbol" pitchFamily="18" charset="2"/>
              </a:rPr>
              <a:t></a:t>
            </a:r>
            <a:endParaRPr lang="en-US" dirty="0">
              <a:latin typeface="+mj-lt"/>
              <a:cs typeface="+mn-cs"/>
              <a:sym typeface="WP MathA" pitchFamily="2" charset="2"/>
            </a:endParaRP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  <a:sym typeface="WP MathA" pitchFamily="2" charset="2"/>
              </a:rPr>
              <a:t>85</a:t>
            </a:r>
            <a:r>
              <a:rPr lang="en-US" dirty="0">
                <a:latin typeface="+mj-lt"/>
                <a:cs typeface="+mn-cs"/>
                <a:sym typeface="Symbol" pitchFamily="18" charset="2"/>
              </a:rPr>
              <a:t></a:t>
            </a:r>
            <a:endParaRPr lang="en-US" dirty="0">
              <a:latin typeface="+mj-lt"/>
              <a:cs typeface="+mn-cs"/>
              <a:sym typeface="WP MathA" pitchFamily="2" charset="2"/>
            </a:endParaRPr>
          </a:p>
        </p:txBody>
      </p:sp>
      <p:sp>
        <p:nvSpPr>
          <p:cNvPr id="16400" name="Text Box 16"/>
          <p:cNvSpPr txBox="1">
            <a:spLocks noChangeArrowheads="1"/>
          </p:cNvSpPr>
          <p:nvPr/>
        </p:nvSpPr>
        <p:spPr bwMode="auto">
          <a:xfrm>
            <a:off x="304800" y="609600"/>
            <a:ext cx="1905000" cy="457200"/>
          </a:xfrm>
          <a:prstGeom prst="rect">
            <a:avLst/>
          </a:prstGeom>
          <a:solidFill>
            <a:srgbClr val="6E92C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Question 10</a:t>
            </a:r>
          </a:p>
        </p:txBody>
      </p:sp>
      <p:graphicFrame>
        <p:nvGraphicFramePr>
          <p:cNvPr id="95232" name="Object 1024"/>
          <p:cNvGraphicFramePr>
            <a:graphicFrameLocks noChangeAspect="1"/>
          </p:cNvGraphicFramePr>
          <p:nvPr/>
        </p:nvGraphicFramePr>
        <p:xfrm>
          <a:off x="304800" y="1600200"/>
          <a:ext cx="8458200" cy="879475"/>
        </p:xfrm>
        <a:graphic>
          <a:graphicData uri="http://schemas.openxmlformats.org/presentationml/2006/ole">
            <p:oleObj spid="_x0000_s95232" name="Equation" r:id="rId3" imgW="4394160" imgH="457200" progId="">
              <p:embed/>
            </p:oleObj>
          </a:graphicData>
        </a:graphic>
      </p:graphicFrame>
      <p:pic>
        <p:nvPicPr>
          <p:cNvPr id="95246" name="Picture 2"/>
          <p:cNvPicPr>
            <a:picLocks noChangeAspect="1" noChangeArrowheads="1"/>
          </p:cNvPicPr>
          <p:nvPr/>
        </p:nvPicPr>
        <p:blipFill>
          <a:blip r:embed="rId4"/>
          <a:srcRect l="-900" t="67912"/>
          <a:stretch>
            <a:fillRect/>
          </a:stretch>
        </p:blipFill>
        <p:spPr bwMode="auto">
          <a:xfrm>
            <a:off x="228600" y="2286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Line 1027"/>
          <p:cNvSpPr>
            <a:spLocks noChangeShapeType="1"/>
          </p:cNvSpPr>
          <p:nvPr/>
        </p:nvSpPr>
        <p:spPr bwMode="auto">
          <a:xfrm>
            <a:off x="2590800" y="3733800"/>
            <a:ext cx="388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21508" name="Line 1028"/>
          <p:cNvSpPr>
            <a:spLocks noChangeShapeType="1"/>
          </p:cNvSpPr>
          <p:nvPr/>
        </p:nvSpPr>
        <p:spPr bwMode="auto">
          <a:xfrm flipV="1">
            <a:off x="6400800" y="2286000"/>
            <a:ext cx="7620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21509" name="Line 1029"/>
          <p:cNvSpPr>
            <a:spLocks noChangeShapeType="1"/>
          </p:cNvSpPr>
          <p:nvPr/>
        </p:nvSpPr>
        <p:spPr bwMode="auto">
          <a:xfrm flipV="1">
            <a:off x="2590800" y="2286000"/>
            <a:ext cx="4572000" cy="1447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21510" name="Line 1030"/>
          <p:cNvSpPr>
            <a:spLocks noChangeShapeType="1"/>
          </p:cNvSpPr>
          <p:nvPr/>
        </p:nvSpPr>
        <p:spPr bwMode="auto">
          <a:xfrm flipH="1" flipV="1">
            <a:off x="5638800" y="2743200"/>
            <a:ext cx="7620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21511" name="Arc 1031"/>
          <p:cNvSpPr>
            <a:spLocks/>
          </p:cNvSpPr>
          <p:nvPr/>
        </p:nvSpPr>
        <p:spPr bwMode="auto">
          <a:xfrm rot="10578676" flipV="1">
            <a:off x="5943600" y="3348038"/>
            <a:ext cx="690563" cy="387350"/>
          </a:xfrm>
          <a:custGeom>
            <a:avLst/>
            <a:gdLst>
              <a:gd name="G0" fmla="+- 0 0 0"/>
              <a:gd name="G1" fmla="+- 21576 0 0"/>
              <a:gd name="G2" fmla="+- 21600 0 0"/>
              <a:gd name="T0" fmla="*/ 1015 w 21600"/>
              <a:gd name="T1" fmla="*/ 0 h 21576"/>
              <a:gd name="T2" fmla="*/ 21600 w 21600"/>
              <a:gd name="T3" fmla="*/ 21576 h 21576"/>
              <a:gd name="T4" fmla="*/ 0 w 21600"/>
              <a:gd name="T5" fmla="*/ 21576 h 215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576" fill="none" extrusionOk="0">
                <a:moveTo>
                  <a:pt x="1015" y="-1"/>
                </a:moveTo>
                <a:cubicBezTo>
                  <a:pt x="12536" y="541"/>
                  <a:pt x="21600" y="10041"/>
                  <a:pt x="21600" y="21576"/>
                </a:cubicBezTo>
              </a:path>
              <a:path w="21600" h="21576" stroke="0" extrusionOk="0">
                <a:moveTo>
                  <a:pt x="1015" y="-1"/>
                </a:moveTo>
                <a:cubicBezTo>
                  <a:pt x="12536" y="541"/>
                  <a:pt x="21600" y="10041"/>
                  <a:pt x="21600" y="21576"/>
                </a:cubicBezTo>
                <a:lnTo>
                  <a:pt x="0" y="21576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21512" name="Freeform 1032"/>
          <p:cNvSpPr>
            <a:spLocks/>
          </p:cNvSpPr>
          <p:nvPr/>
        </p:nvSpPr>
        <p:spPr bwMode="auto">
          <a:xfrm>
            <a:off x="3524250" y="3448050"/>
            <a:ext cx="98425" cy="285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8" y="180"/>
              </a:cxn>
            </a:cxnLst>
            <a:rect l="0" t="0" r="r" b="b"/>
            <a:pathLst>
              <a:path w="62" h="180">
                <a:moveTo>
                  <a:pt x="0" y="0"/>
                </a:moveTo>
                <a:cubicBezTo>
                  <a:pt x="62" y="62"/>
                  <a:pt x="48" y="82"/>
                  <a:pt x="48" y="18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21513" name="Text Box 1033"/>
          <p:cNvSpPr txBox="1">
            <a:spLocks noChangeArrowheads="1"/>
          </p:cNvSpPr>
          <p:nvPr/>
        </p:nvSpPr>
        <p:spPr bwMode="auto">
          <a:xfrm>
            <a:off x="2362200" y="3657600"/>
            <a:ext cx="480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A                                         B</a:t>
            </a:r>
          </a:p>
        </p:txBody>
      </p:sp>
      <p:sp>
        <p:nvSpPr>
          <p:cNvPr id="21514" name="Text Box 1034"/>
          <p:cNvSpPr txBox="1">
            <a:spLocks noChangeArrowheads="1"/>
          </p:cNvSpPr>
          <p:nvPr/>
        </p:nvSpPr>
        <p:spPr bwMode="auto">
          <a:xfrm>
            <a:off x="3810000" y="32766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30</a:t>
            </a:r>
            <a:r>
              <a:rPr lang="en-US">
                <a:latin typeface="+mj-lt"/>
                <a:cs typeface="+mn-cs"/>
                <a:sym typeface="Symbol" pitchFamily="18" charset="2"/>
              </a:rPr>
              <a:t></a:t>
            </a:r>
            <a:endParaRPr lang="en-US">
              <a:latin typeface="+mj-lt"/>
              <a:cs typeface="+mn-cs"/>
              <a:sym typeface="WP MathA" pitchFamily="2" charset="2"/>
            </a:endParaRPr>
          </a:p>
        </p:txBody>
      </p:sp>
      <p:sp>
        <p:nvSpPr>
          <p:cNvPr id="21515" name="Text Box 1035"/>
          <p:cNvSpPr txBox="1">
            <a:spLocks noChangeArrowheads="1"/>
          </p:cNvSpPr>
          <p:nvPr/>
        </p:nvSpPr>
        <p:spPr bwMode="auto">
          <a:xfrm>
            <a:off x="5410200" y="3200400"/>
            <a:ext cx="8382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50</a:t>
            </a:r>
            <a:r>
              <a:rPr lang="en-US">
                <a:latin typeface="+mj-lt"/>
                <a:cs typeface="+mn-cs"/>
                <a:sym typeface="Symbol" pitchFamily="18" charset="2"/>
              </a:rPr>
              <a:t></a:t>
            </a:r>
            <a:endParaRPr lang="en-US">
              <a:latin typeface="+mj-lt"/>
              <a:cs typeface="+mn-cs"/>
              <a:sym typeface="WP MathA" pitchFamily="2" charset="2"/>
            </a:endParaRPr>
          </a:p>
          <a:p>
            <a:pPr marL="457200" indent="-457200">
              <a:spcBef>
                <a:spcPct val="50000"/>
              </a:spcBef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21516" name="Text Box 1036"/>
          <p:cNvSpPr txBox="1">
            <a:spLocks noChangeArrowheads="1"/>
          </p:cNvSpPr>
          <p:nvPr/>
        </p:nvSpPr>
        <p:spPr bwMode="auto">
          <a:xfrm>
            <a:off x="5334000" y="23622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D</a:t>
            </a:r>
          </a:p>
        </p:txBody>
      </p:sp>
      <p:sp>
        <p:nvSpPr>
          <p:cNvPr id="21517" name="Text Box 1037"/>
          <p:cNvSpPr txBox="1">
            <a:spLocks noChangeArrowheads="1"/>
          </p:cNvSpPr>
          <p:nvPr/>
        </p:nvSpPr>
        <p:spPr bwMode="auto">
          <a:xfrm>
            <a:off x="7086600" y="19812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C</a:t>
            </a:r>
          </a:p>
        </p:txBody>
      </p:sp>
      <p:sp>
        <p:nvSpPr>
          <p:cNvPr id="21518" name="Text Box 1038"/>
          <p:cNvSpPr txBox="1">
            <a:spLocks noChangeArrowheads="1"/>
          </p:cNvSpPr>
          <p:nvPr/>
        </p:nvSpPr>
        <p:spPr bwMode="auto">
          <a:xfrm>
            <a:off x="762000" y="2514600"/>
            <a:ext cx="1905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</a:rPr>
              <a:t>65</a:t>
            </a:r>
            <a:r>
              <a:rPr lang="en-US">
                <a:latin typeface="+mj-lt"/>
                <a:cs typeface="+mn-cs"/>
                <a:sym typeface="Symbol" pitchFamily="18" charset="2"/>
              </a:rPr>
              <a:t></a:t>
            </a:r>
            <a:endParaRPr lang="en-US">
              <a:latin typeface="+mj-lt"/>
              <a:cs typeface="+mn-cs"/>
              <a:sym typeface="WP MathA" pitchFamily="2" charset="2"/>
            </a:endParaRP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  <a:sym typeface="WP MathA" pitchFamily="2" charset="2"/>
              </a:rPr>
              <a:t>70</a:t>
            </a:r>
            <a:r>
              <a:rPr lang="en-US">
                <a:latin typeface="+mj-lt"/>
                <a:cs typeface="+mn-cs"/>
                <a:sym typeface="Symbol" pitchFamily="18" charset="2"/>
              </a:rPr>
              <a:t></a:t>
            </a:r>
            <a:endParaRPr lang="en-US">
              <a:latin typeface="+mj-lt"/>
              <a:cs typeface="+mn-cs"/>
              <a:sym typeface="WP MathA" pitchFamily="2" charset="2"/>
            </a:endParaRP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  <a:sym typeface="WP MathA" pitchFamily="2" charset="2"/>
              </a:rPr>
              <a:t>75</a:t>
            </a:r>
            <a:r>
              <a:rPr lang="en-US">
                <a:latin typeface="+mj-lt"/>
                <a:cs typeface="+mn-cs"/>
                <a:sym typeface="Symbol" pitchFamily="18" charset="2"/>
              </a:rPr>
              <a:t></a:t>
            </a:r>
            <a:endParaRPr lang="en-US">
              <a:latin typeface="+mj-lt"/>
              <a:cs typeface="+mn-cs"/>
              <a:sym typeface="WP MathA" pitchFamily="2" charset="2"/>
            </a:endParaRP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  <a:sym typeface="WP MathA" pitchFamily="2" charset="2"/>
              </a:rPr>
              <a:t>80</a:t>
            </a:r>
            <a:r>
              <a:rPr lang="en-US">
                <a:latin typeface="+mj-lt"/>
                <a:cs typeface="+mn-cs"/>
                <a:sym typeface="Symbol" pitchFamily="18" charset="2"/>
              </a:rPr>
              <a:t></a:t>
            </a:r>
            <a:endParaRPr lang="en-US">
              <a:latin typeface="+mj-lt"/>
              <a:cs typeface="+mn-cs"/>
              <a:sym typeface="WP MathA" pitchFamily="2" charset="2"/>
            </a:endParaRP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  <a:sym typeface="WP MathA" pitchFamily="2" charset="2"/>
              </a:rPr>
              <a:t>85</a:t>
            </a:r>
            <a:r>
              <a:rPr lang="en-US">
                <a:latin typeface="+mj-lt"/>
                <a:cs typeface="+mn-cs"/>
                <a:sym typeface="Symbol" pitchFamily="18" charset="2"/>
              </a:rPr>
              <a:t></a:t>
            </a:r>
            <a:endParaRPr lang="en-US">
              <a:latin typeface="+mj-lt"/>
              <a:cs typeface="+mn-cs"/>
              <a:sym typeface="WP MathA" pitchFamily="2" charset="2"/>
            </a:endParaRPr>
          </a:p>
        </p:txBody>
      </p:sp>
      <p:sp>
        <p:nvSpPr>
          <p:cNvPr id="21519" name="Text Box 1039"/>
          <p:cNvSpPr txBox="1">
            <a:spLocks noChangeArrowheads="1"/>
          </p:cNvSpPr>
          <p:nvPr/>
        </p:nvSpPr>
        <p:spPr bwMode="auto">
          <a:xfrm>
            <a:off x="6096000" y="2971800"/>
            <a:ext cx="685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50</a:t>
            </a:r>
            <a:r>
              <a:rPr lang="en-US">
                <a:latin typeface="+mj-lt"/>
                <a:cs typeface="+mn-cs"/>
                <a:sym typeface="Symbol" pitchFamily="18" charset="2"/>
              </a:rPr>
              <a:t></a:t>
            </a:r>
            <a:endParaRPr lang="en-US">
              <a:latin typeface="+mj-lt"/>
              <a:cs typeface="+mn-cs"/>
              <a:sym typeface="WP MathA" pitchFamily="2" charset="2"/>
            </a:endParaRPr>
          </a:p>
          <a:p>
            <a:pPr marL="457200" indent="-457200">
              <a:spcBef>
                <a:spcPct val="50000"/>
              </a:spcBef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21521" name="Text Box 1041"/>
          <p:cNvSpPr txBox="1">
            <a:spLocks noChangeArrowheads="1"/>
          </p:cNvSpPr>
          <p:nvPr/>
        </p:nvSpPr>
        <p:spPr bwMode="auto">
          <a:xfrm>
            <a:off x="5029200" y="2819400"/>
            <a:ext cx="9906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100</a:t>
            </a:r>
            <a:r>
              <a:rPr lang="en-US">
                <a:latin typeface="+mj-lt"/>
                <a:cs typeface="+mn-cs"/>
                <a:sym typeface="Symbol" pitchFamily="18" charset="2"/>
              </a:rPr>
              <a:t></a:t>
            </a:r>
            <a:endParaRPr lang="en-US">
              <a:latin typeface="+mj-lt"/>
              <a:cs typeface="+mn-cs"/>
              <a:sym typeface="WP MathA" pitchFamily="2" charset="2"/>
            </a:endParaRPr>
          </a:p>
          <a:p>
            <a:pPr marL="457200" indent="-457200">
              <a:spcBef>
                <a:spcPct val="50000"/>
              </a:spcBef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21522" name="Text Box 1042"/>
          <p:cNvSpPr txBox="1">
            <a:spLocks noChangeArrowheads="1"/>
          </p:cNvSpPr>
          <p:nvPr/>
        </p:nvSpPr>
        <p:spPr bwMode="auto">
          <a:xfrm>
            <a:off x="3124200" y="4770438"/>
            <a:ext cx="25146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180 – 100= 80</a:t>
            </a:r>
          </a:p>
          <a:p>
            <a:pPr marL="457200" indent="-457200"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m</a:t>
            </a:r>
            <a:r>
              <a:rPr lang="en-US">
                <a:latin typeface="+mj-lt"/>
                <a:cs typeface="Times New Roman" pitchFamily="18" charset="0"/>
                <a:sym typeface="Symbol" pitchFamily="18" charset="2"/>
              </a:rPr>
              <a:t></a:t>
            </a:r>
            <a:r>
              <a:rPr lang="en-US">
                <a:latin typeface="+mj-lt"/>
                <a:cs typeface="+mn-cs"/>
                <a:sym typeface="WP MathA" pitchFamily="2" charset="2"/>
              </a:rPr>
              <a:t> BDC = 80</a:t>
            </a:r>
            <a:r>
              <a:rPr lang="en-US">
                <a:latin typeface="+mj-lt"/>
                <a:cs typeface="+mn-cs"/>
                <a:sym typeface="Symbol" pitchFamily="18" charset="2"/>
              </a:rPr>
              <a:t></a:t>
            </a:r>
            <a:endParaRPr lang="en-US">
              <a:latin typeface="+mj-lt"/>
              <a:cs typeface="+mn-cs"/>
              <a:sym typeface="WP MathA" pitchFamily="2" charset="2"/>
            </a:endParaRPr>
          </a:p>
          <a:p>
            <a:pPr marL="457200" indent="-457200">
              <a:spcBef>
                <a:spcPct val="50000"/>
              </a:spcBef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21523" name="Text Box 1043"/>
          <p:cNvSpPr txBox="1">
            <a:spLocks noChangeArrowheads="1"/>
          </p:cNvSpPr>
          <p:nvPr/>
        </p:nvSpPr>
        <p:spPr bwMode="auto">
          <a:xfrm>
            <a:off x="3200400" y="4237038"/>
            <a:ext cx="312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180 – 30 – 50 = 100</a:t>
            </a:r>
          </a:p>
        </p:txBody>
      </p:sp>
      <p:sp>
        <p:nvSpPr>
          <p:cNvPr id="21524" name="Text Box 1044"/>
          <p:cNvSpPr txBox="1">
            <a:spLocks noChangeArrowheads="1"/>
          </p:cNvSpPr>
          <p:nvPr/>
        </p:nvSpPr>
        <p:spPr bwMode="auto">
          <a:xfrm>
            <a:off x="5791200" y="2590800"/>
            <a:ext cx="76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80</a:t>
            </a:r>
            <a:r>
              <a:rPr lang="en-US">
                <a:latin typeface="+mj-lt"/>
                <a:cs typeface="Tahoma" pitchFamily="34" charset="0"/>
              </a:rPr>
              <a:t>°</a:t>
            </a:r>
            <a:endParaRPr lang="en-US">
              <a:latin typeface="+mj-lt"/>
              <a:cs typeface="+mn-cs"/>
            </a:endParaRPr>
          </a:p>
        </p:txBody>
      </p:sp>
      <p:sp>
        <p:nvSpPr>
          <p:cNvPr id="21525" name="Text Box 1045"/>
          <p:cNvSpPr txBox="1">
            <a:spLocks noChangeArrowheads="1"/>
          </p:cNvSpPr>
          <p:nvPr/>
        </p:nvSpPr>
        <p:spPr bwMode="auto">
          <a:xfrm>
            <a:off x="5943600" y="6248400"/>
            <a:ext cx="3048000" cy="400050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dirty="0">
                <a:latin typeface="+mj-lt"/>
                <a:cs typeface="+mn-cs"/>
              </a:rPr>
              <a:t>CORRECT ANSWER: D</a:t>
            </a:r>
          </a:p>
        </p:txBody>
      </p:sp>
      <p:graphicFrame>
        <p:nvGraphicFramePr>
          <p:cNvPr id="96256" name="Object 1024"/>
          <p:cNvGraphicFramePr>
            <a:graphicFrameLocks noChangeAspect="1"/>
          </p:cNvGraphicFramePr>
          <p:nvPr/>
        </p:nvGraphicFramePr>
        <p:xfrm>
          <a:off x="304800" y="990600"/>
          <a:ext cx="8458200" cy="879475"/>
        </p:xfrm>
        <a:graphic>
          <a:graphicData uri="http://schemas.openxmlformats.org/presentationml/2006/ole">
            <p:oleObj spid="_x0000_s96256" name="Equation" r:id="rId3" imgW="4394160" imgH="457200" progId="">
              <p:embed/>
            </p:oleObj>
          </a:graphicData>
        </a:graphic>
      </p:graphicFrame>
      <p:pic>
        <p:nvPicPr>
          <p:cNvPr id="96275" name="Picture 2"/>
          <p:cNvPicPr>
            <a:picLocks noChangeAspect="1" noChangeArrowheads="1"/>
          </p:cNvPicPr>
          <p:nvPr/>
        </p:nvPicPr>
        <p:blipFill>
          <a:blip r:embed="rId4"/>
          <a:srcRect l="-900" t="67912"/>
          <a:stretch>
            <a:fillRect/>
          </a:stretch>
        </p:blipFill>
        <p:spPr bwMode="auto">
          <a:xfrm>
            <a:off x="228600" y="1524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5" grpId="0" autoUpdateAnimBg="0"/>
      <p:bldP spid="21519" grpId="0" autoUpdateAnimBg="0"/>
      <p:bldP spid="21521" grpId="0" autoUpdateAnimBg="0"/>
      <p:bldP spid="21522" grpId="0" autoUpdateAnimBg="0"/>
      <p:bldP spid="21523" grpId="0" autoUpdateAnimBg="0"/>
      <p:bldP spid="21524" grpId="0" autoUpdateAnimBg="0"/>
      <p:bldP spid="21525" grpId="0" animBg="1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685800" y="1143000"/>
            <a:ext cx="7620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In the figure below, </a:t>
            </a:r>
            <a:r>
              <a:rPr lang="en-US" dirty="0">
                <a:latin typeface="+mj-lt"/>
                <a:cs typeface="Times New Roman" pitchFamily="18" charset="0"/>
                <a:sym typeface="Symbol" pitchFamily="18" charset="2"/>
              </a:rPr>
              <a:t></a:t>
            </a:r>
            <a:r>
              <a:rPr lang="en-US" dirty="0">
                <a:latin typeface="+mj-lt"/>
                <a:cs typeface="+mn-cs"/>
                <a:sym typeface="WP MathA" pitchFamily="2" charset="2"/>
              </a:rPr>
              <a:t>S is a right angle, RS is 3 units long, and ST is 4 units long.  If the measure of </a:t>
            </a:r>
            <a:r>
              <a:rPr lang="en-US" dirty="0">
                <a:latin typeface="+mj-lt"/>
                <a:cs typeface="Times New Roman" pitchFamily="18" charset="0"/>
                <a:sym typeface="Symbol" pitchFamily="18" charset="2"/>
              </a:rPr>
              <a:t></a:t>
            </a:r>
            <a:r>
              <a:rPr lang="en-US" dirty="0">
                <a:latin typeface="+mj-lt"/>
                <a:cs typeface="+mn-cs"/>
                <a:sym typeface="WP MathA" pitchFamily="2" charset="2"/>
              </a:rPr>
              <a:t>R is x, then sin x = ?</a:t>
            </a:r>
          </a:p>
        </p:txBody>
      </p:sp>
      <p:sp>
        <p:nvSpPr>
          <p:cNvPr id="17411" name="AutoShape 3"/>
          <p:cNvSpPr>
            <a:spLocks noChangeArrowheads="1"/>
          </p:cNvSpPr>
          <p:nvPr/>
        </p:nvSpPr>
        <p:spPr bwMode="auto">
          <a:xfrm rot="16200000">
            <a:off x="3124200" y="3124200"/>
            <a:ext cx="3505200" cy="2438400"/>
          </a:xfrm>
          <a:prstGeom prst="rtTriangl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17414" name="Freeform 6"/>
          <p:cNvSpPr>
            <a:spLocks/>
          </p:cNvSpPr>
          <p:nvPr/>
        </p:nvSpPr>
        <p:spPr bwMode="auto">
          <a:xfrm>
            <a:off x="3886200" y="5791200"/>
            <a:ext cx="190500" cy="304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6" y="60"/>
              </a:cxn>
              <a:cxn ang="0">
                <a:pos x="120" y="132"/>
              </a:cxn>
              <a:cxn ang="0">
                <a:pos x="108" y="192"/>
              </a:cxn>
            </a:cxnLst>
            <a:rect l="0" t="0" r="r" b="b"/>
            <a:pathLst>
              <a:path w="120" h="192">
                <a:moveTo>
                  <a:pt x="0" y="0"/>
                </a:moveTo>
                <a:cubicBezTo>
                  <a:pt x="60" y="20"/>
                  <a:pt x="73" y="8"/>
                  <a:pt x="96" y="60"/>
                </a:cubicBezTo>
                <a:cubicBezTo>
                  <a:pt x="106" y="83"/>
                  <a:pt x="120" y="132"/>
                  <a:pt x="120" y="132"/>
                </a:cubicBezTo>
                <a:cubicBezTo>
                  <a:pt x="107" y="184"/>
                  <a:pt x="108" y="164"/>
                  <a:pt x="108" y="19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17415" name="Text Box 7"/>
          <p:cNvSpPr txBox="1">
            <a:spLocks noChangeArrowheads="1"/>
          </p:cNvSpPr>
          <p:nvPr/>
        </p:nvSpPr>
        <p:spPr bwMode="auto">
          <a:xfrm>
            <a:off x="4038600" y="55626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x</a:t>
            </a:r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3429000" y="6096000"/>
            <a:ext cx="312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R            3           S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6248400" y="44958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4</a:t>
            </a: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6172200" y="24384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T</a:t>
            </a:r>
          </a:p>
        </p:txBody>
      </p:sp>
      <p:graphicFrame>
        <p:nvGraphicFramePr>
          <p:cNvPr id="97280" name="Object 0"/>
          <p:cNvGraphicFramePr>
            <a:graphicFrameLocks noChangeAspect="1"/>
          </p:cNvGraphicFramePr>
          <p:nvPr/>
        </p:nvGraphicFramePr>
        <p:xfrm>
          <a:off x="1447800" y="2286000"/>
          <a:ext cx="10896600" cy="4381500"/>
        </p:xfrm>
        <a:graphic>
          <a:graphicData uri="http://schemas.openxmlformats.org/presentationml/2006/ole">
            <p:oleObj spid="_x0000_s97280" name="Document" r:id="rId3" imgW="5486400" imgH="2207160" progId="">
              <p:embed/>
            </p:oleObj>
          </a:graphicData>
        </a:graphic>
      </p:graphicFrame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228600" y="533400"/>
            <a:ext cx="1905000" cy="457200"/>
          </a:xfrm>
          <a:prstGeom prst="rect">
            <a:avLst/>
          </a:prstGeom>
          <a:solidFill>
            <a:srgbClr val="6E92C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Question 11</a:t>
            </a:r>
          </a:p>
        </p:txBody>
      </p:sp>
      <p:pic>
        <p:nvPicPr>
          <p:cNvPr id="97289" name="Picture 2"/>
          <p:cNvPicPr>
            <a:picLocks noChangeAspect="1" noChangeArrowheads="1"/>
          </p:cNvPicPr>
          <p:nvPr/>
        </p:nvPicPr>
        <p:blipFill>
          <a:blip r:embed="rId4"/>
          <a:srcRect l="-900" t="67912"/>
          <a:stretch>
            <a:fillRect/>
          </a:stretch>
        </p:blipFill>
        <p:spPr bwMode="auto">
          <a:xfrm>
            <a:off x="152400" y="1524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WordArt 2"/>
          <p:cNvSpPr>
            <a:spLocks noChangeArrowheads="1" noChangeShapeType="1" noTextEdit="1"/>
          </p:cNvSpPr>
          <p:nvPr/>
        </p:nvSpPr>
        <p:spPr bwMode="auto">
          <a:xfrm>
            <a:off x="609600" y="381000"/>
            <a:ext cx="80772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endParaRPr lang="en-US" sz="36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1F01FF"/>
                  </a:gs>
                  <a:gs pos="100000">
                    <a:srgbClr val="050029"/>
                  </a:gs>
                </a:gsLst>
                <a:lin ang="5400000" scaled="1"/>
              </a:gradFill>
              <a:latin typeface="Arial Black"/>
            </a:endParaRPr>
          </a:p>
        </p:txBody>
      </p:sp>
      <p:sp>
        <p:nvSpPr>
          <p:cNvPr id="61443" name="Text Box 3"/>
          <p:cNvSpPr txBox="1">
            <a:spLocks noChangeArrowheads="1"/>
          </p:cNvSpPr>
          <p:nvPr/>
        </p:nvSpPr>
        <p:spPr bwMode="auto">
          <a:xfrm>
            <a:off x="2209800" y="838200"/>
            <a:ext cx="4572000" cy="523875"/>
          </a:xfrm>
          <a:prstGeom prst="rect">
            <a:avLst/>
          </a:prstGeom>
          <a:noFill/>
          <a:ln w="38100" cmpd="dbl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WP MathA" pitchFamily="2" charset="2"/>
              <a:buNone/>
              <a:defRPr/>
            </a:pPr>
            <a:r>
              <a:rPr lang="en-US" sz="2800" dirty="0">
                <a:solidFill>
                  <a:srgbClr val="990000"/>
                </a:solidFill>
                <a:latin typeface="+mj-lt"/>
                <a:cs typeface="+mn-cs"/>
              </a:rPr>
              <a:t>Go Through The Test Twice</a:t>
            </a:r>
          </a:p>
        </p:txBody>
      </p:sp>
      <p:sp>
        <p:nvSpPr>
          <p:cNvPr id="61444" name="Text Box 4"/>
          <p:cNvSpPr txBox="1">
            <a:spLocks noChangeArrowheads="1"/>
          </p:cNvSpPr>
          <p:nvPr/>
        </p:nvSpPr>
        <p:spPr bwMode="auto">
          <a:xfrm>
            <a:off x="609600" y="1752600"/>
            <a:ext cx="80772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i="1" dirty="0">
                <a:latin typeface="+mj-lt"/>
                <a:cs typeface="+mn-cs"/>
              </a:rPr>
              <a:t>Take </a:t>
            </a:r>
            <a:r>
              <a:rPr lang="en-US" i="1" u="sng" dirty="0">
                <a:latin typeface="+mj-lt"/>
                <a:cs typeface="+mn-cs"/>
              </a:rPr>
              <a:t>45 minutes </a:t>
            </a:r>
            <a:r>
              <a:rPr lang="en-US" i="1" dirty="0">
                <a:latin typeface="+mj-lt"/>
                <a:cs typeface="+mn-cs"/>
              </a:rPr>
              <a:t>to </a:t>
            </a:r>
            <a:r>
              <a:rPr lang="en-US" i="1" dirty="0">
                <a:latin typeface="+mj-lt"/>
                <a:cs typeface="+mn-cs"/>
              </a:rPr>
              <a:t>work </a:t>
            </a:r>
            <a:r>
              <a:rPr lang="en-US" i="1" dirty="0">
                <a:latin typeface="+mj-lt"/>
                <a:cs typeface="+mn-cs"/>
              </a:rPr>
              <a:t>through the test</a:t>
            </a:r>
          </a:p>
          <a:p>
            <a:pPr>
              <a:spcBef>
                <a:spcPct val="50000"/>
              </a:spcBef>
              <a:buFont typeface="Symbol" pitchFamily="18" charset="2"/>
              <a:buChar char="¥"/>
              <a:defRPr/>
            </a:pPr>
            <a:r>
              <a:rPr lang="en-US" dirty="0">
                <a:latin typeface="+mj-lt"/>
                <a:cs typeface="+mn-cs"/>
              </a:rPr>
              <a:t>Answer the questions that you know how to do</a:t>
            </a:r>
          </a:p>
          <a:p>
            <a:pPr>
              <a:spcBef>
                <a:spcPct val="50000"/>
              </a:spcBef>
              <a:buFont typeface="Symbol" pitchFamily="18" charset="2"/>
              <a:buChar char="¥"/>
              <a:defRPr/>
            </a:pPr>
            <a:r>
              <a:rPr lang="en-US" dirty="0">
                <a:latin typeface="+mj-lt"/>
                <a:cs typeface="+mn-cs"/>
              </a:rPr>
              <a:t>Guess on the questions you know you’ll never get</a:t>
            </a:r>
          </a:p>
          <a:p>
            <a:pPr>
              <a:spcBef>
                <a:spcPct val="50000"/>
              </a:spcBef>
              <a:buFont typeface="Symbol" pitchFamily="18" charset="2"/>
              <a:buChar char="¥"/>
              <a:defRPr/>
            </a:pPr>
            <a:r>
              <a:rPr lang="en-US" dirty="0">
                <a:latin typeface="+mj-lt"/>
                <a:cs typeface="+mn-cs"/>
              </a:rPr>
              <a:t>Mark the harder questions that you’ll come back to later</a:t>
            </a:r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609600" y="4419600"/>
            <a:ext cx="74676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i="1" dirty="0">
                <a:latin typeface="+mj-lt"/>
                <a:cs typeface="+mn-cs"/>
              </a:rPr>
              <a:t>Spend the last </a:t>
            </a:r>
            <a:r>
              <a:rPr lang="en-US" i="1" u="sng" dirty="0">
                <a:latin typeface="+mj-lt"/>
                <a:cs typeface="+mn-cs"/>
              </a:rPr>
              <a:t>15 minutes </a:t>
            </a:r>
            <a:r>
              <a:rPr lang="en-US" i="1" dirty="0">
                <a:latin typeface="+mj-lt"/>
                <a:cs typeface="+mn-cs"/>
              </a:rPr>
              <a:t>going over the test again</a:t>
            </a:r>
          </a:p>
          <a:p>
            <a:pPr>
              <a:spcBef>
                <a:spcPct val="50000"/>
              </a:spcBef>
              <a:buFont typeface="WP MathA" pitchFamily="2" charset="2"/>
              <a:buNone/>
              <a:defRPr/>
            </a:pPr>
            <a:r>
              <a:rPr lang="en-US" dirty="0">
                <a:latin typeface="+mj-lt"/>
                <a:cs typeface="+mn-cs"/>
                <a:sym typeface="Symbol" pitchFamily="18" charset="2"/>
              </a:rPr>
              <a:t></a:t>
            </a:r>
            <a:r>
              <a:rPr lang="en-US" dirty="0">
                <a:latin typeface="+mj-lt"/>
                <a:cs typeface="+mn-cs"/>
              </a:rPr>
              <a:t>Answer the questions you skipped</a:t>
            </a:r>
          </a:p>
          <a:p>
            <a:pPr>
              <a:spcBef>
                <a:spcPct val="50000"/>
              </a:spcBef>
              <a:buFont typeface="Symbol" pitchFamily="18" charset="2"/>
              <a:buChar char="¥"/>
              <a:defRPr/>
            </a:pPr>
            <a:r>
              <a:rPr lang="en-US" dirty="0">
                <a:latin typeface="+mj-lt"/>
                <a:cs typeface="+mn-cs"/>
              </a:rPr>
              <a:t>Make sure you have answered every question</a:t>
            </a:r>
          </a:p>
          <a:p>
            <a:pPr>
              <a:spcBef>
                <a:spcPct val="50000"/>
              </a:spcBef>
              <a:buFont typeface="Symbol" pitchFamily="18" charset="2"/>
              <a:buChar char="¥"/>
              <a:defRPr/>
            </a:pPr>
            <a:r>
              <a:rPr lang="en-US" dirty="0">
                <a:latin typeface="+mj-lt"/>
                <a:cs typeface="+mn-cs"/>
              </a:rPr>
              <a:t>Spend any remaining time checking your work</a:t>
            </a:r>
          </a:p>
        </p:txBody>
      </p:sp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2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61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2" grpId="0" animBg="1"/>
      <p:bldP spid="61443" grpId="0" animBg="1" autoUpdateAnimBg="0"/>
      <p:bldP spid="61444" grpId="0" autoUpdateAnimBg="0"/>
      <p:bldP spid="61445" grpId="0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1026"/>
          <p:cNvSpPr txBox="1">
            <a:spLocks noChangeArrowheads="1"/>
          </p:cNvSpPr>
          <p:nvPr/>
        </p:nvSpPr>
        <p:spPr bwMode="auto">
          <a:xfrm>
            <a:off x="609600" y="838200"/>
            <a:ext cx="7620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In the figure below, </a:t>
            </a:r>
            <a:r>
              <a:rPr lang="en-US" dirty="0">
                <a:latin typeface="+mj-lt"/>
                <a:cs typeface="Times New Roman" pitchFamily="18" charset="0"/>
                <a:sym typeface="Symbol" pitchFamily="18" charset="2"/>
              </a:rPr>
              <a:t></a:t>
            </a:r>
            <a:r>
              <a:rPr lang="en-US" dirty="0">
                <a:latin typeface="+mj-lt"/>
                <a:cs typeface="+mn-cs"/>
                <a:sym typeface="WP MathA" pitchFamily="2" charset="2"/>
              </a:rPr>
              <a:t>S is a right angle, RS is 3 units long, and ST is 4 units long.  If the measure of</a:t>
            </a:r>
            <a:r>
              <a:rPr lang="en-US" dirty="0">
                <a:latin typeface="+mj-lt"/>
                <a:cs typeface="Times New Roman" pitchFamily="18" charset="0"/>
                <a:sym typeface="Symbol" pitchFamily="18" charset="2"/>
              </a:rPr>
              <a:t></a:t>
            </a:r>
            <a:r>
              <a:rPr lang="en-US" dirty="0">
                <a:latin typeface="+mj-lt"/>
                <a:cs typeface="+mn-cs"/>
                <a:sym typeface="WP MathA" pitchFamily="2" charset="2"/>
              </a:rPr>
              <a:t> R is x, then sin x = ?</a:t>
            </a:r>
          </a:p>
        </p:txBody>
      </p:sp>
      <p:sp>
        <p:nvSpPr>
          <p:cNvPr id="23555" name="AutoShape 1027"/>
          <p:cNvSpPr>
            <a:spLocks noChangeArrowheads="1"/>
          </p:cNvSpPr>
          <p:nvPr/>
        </p:nvSpPr>
        <p:spPr bwMode="auto">
          <a:xfrm rot="16200000">
            <a:off x="1981200" y="2362200"/>
            <a:ext cx="3505200" cy="2438400"/>
          </a:xfrm>
          <a:prstGeom prst="rtTriangl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23556" name="Text Box 1028"/>
          <p:cNvSpPr txBox="1">
            <a:spLocks noChangeArrowheads="1"/>
          </p:cNvSpPr>
          <p:nvPr/>
        </p:nvSpPr>
        <p:spPr bwMode="auto">
          <a:xfrm>
            <a:off x="533400" y="2895600"/>
            <a:ext cx="2667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a</a:t>
            </a:r>
            <a:r>
              <a:rPr lang="en-US" baseline="30000">
                <a:latin typeface="+mj-lt"/>
                <a:cs typeface="+mn-cs"/>
              </a:rPr>
              <a:t>2</a:t>
            </a:r>
            <a:r>
              <a:rPr lang="en-US">
                <a:latin typeface="+mj-lt"/>
                <a:cs typeface="+mn-cs"/>
              </a:rPr>
              <a:t> + b</a:t>
            </a:r>
            <a:r>
              <a:rPr lang="en-US" baseline="30000">
                <a:latin typeface="+mj-lt"/>
                <a:cs typeface="+mn-cs"/>
              </a:rPr>
              <a:t>2</a:t>
            </a:r>
            <a:r>
              <a:rPr lang="en-US">
                <a:latin typeface="+mj-lt"/>
                <a:cs typeface="+mn-cs"/>
              </a:rPr>
              <a:t> = c</a:t>
            </a:r>
            <a:r>
              <a:rPr lang="en-US" baseline="30000">
                <a:latin typeface="+mj-lt"/>
                <a:cs typeface="+mn-cs"/>
              </a:rPr>
              <a:t>2</a:t>
            </a:r>
            <a:endParaRPr lang="en-US">
              <a:latin typeface="+mj-lt"/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3</a:t>
            </a:r>
            <a:r>
              <a:rPr lang="en-US" baseline="30000">
                <a:latin typeface="+mj-lt"/>
                <a:cs typeface="+mn-cs"/>
              </a:rPr>
              <a:t>2</a:t>
            </a:r>
            <a:r>
              <a:rPr lang="en-US">
                <a:latin typeface="+mj-lt"/>
                <a:cs typeface="+mn-cs"/>
              </a:rPr>
              <a:t> + 4</a:t>
            </a:r>
            <a:r>
              <a:rPr lang="en-US" baseline="30000">
                <a:latin typeface="+mj-lt"/>
                <a:cs typeface="+mn-cs"/>
              </a:rPr>
              <a:t>2</a:t>
            </a:r>
            <a:r>
              <a:rPr lang="en-US">
                <a:latin typeface="+mj-lt"/>
                <a:cs typeface="+mn-cs"/>
              </a:rPr>
              <a:t> = c</a:t>
            </a:r>
            <a:r>
              <a:rPr lang="en-US" baseline="30000">
                <a:latin typeface="+mj-lt"/>
                <a:cs typeface="+mn-cs"/>
              </a:rPr>
              <a:t>2</a:t>
            </a:r>
            <a:endParaRPr lang="en-US">
              <a:latin typeface="+mj-lt"/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9 + 16 = c</a:t>
            </a:r>
            <a:r>
              <a:rPr lang="en-US" baseline="30000">
                <a:latin typeface="+mj-lt"/>
                <a:cs typeface="+mn-cs"/>
              </a:rPr>
              <a:t>2</a:t>
            </a:r>
            <a:endParaRPr lang="en-US">
              <a:latin typeface="+mj-lt"/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25 = c</a:t>
            </a:r>
            <a:r>
              <a:rPr lang="en-US" baseline="30000">
                <a:latin typeface="+mj-lt"/>
                <a:cs typeface="+mn-cs"/>
              </a:rPr>
              <a:t>2</a:t>
            </a:r>
            <a:endParaRPr lang="en-US">
              <a:latin typeface="+mj-lt"/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5 = c</a:t>
            </a:r>
          </a:p>
        </p:txBody>
      </p:sp>
      <p:sp>
        <p:nvSpPr>
          <p:cNvPr id="23557" name="Freeform 1029"/>
          <p:cNvSpPr>
            <a:spLocks/>
          </p:cNvSpPr>
          <p:nvPr/>
        </p:nvSpPr>
        <p:spPr bwMode="auto">
          <a:xfrm>
            <a:off x="2743200" y="5029200"/>
            <a:ext cx="190500" cy="3048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96" y="60"/>
              </a:cxn>
              <a:cxn ang="0">
                <a:pos x="120" y="132"/>
              </a:cxn>
              <a:cxn ang="0">
                <a:pos x="108" y="192"/>
              </a:cxn>
            </a:cxnLst>
            <a:rect l="0" t="0" r="r" b="b"/>
            <a:pathLst>
              <a:path w="120" h="192">
                <a:moveTo>
                  <a:pt x="0" y="0"/>
                </a:moveTo>
                <a:cubicBezTo>
                  <a:pt x="60" y="20"/>
                  <a:pt x="73" y="8"/>
                  <a:pt x="96" y="60"/>
                </a:cubicBezTo>
                <a:cubicBezTo>
                  <a:pt x="106" y="83"/>
                  <a:pt x="120" y="132"/>
                  <a:pt x="120" y="132"/>
                </a:cubicBezTo>
                <a:cubicBezTo>
                  <a:pt x="107" y="184"/>
                  <a:pt x="108" y="164"/>
                  <a:pt x="108" y="19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23558" name="Text Box 1030"/>
          <p:cNvSpPr txBox="1">
            <a:spLocks noChangeArrowheads="1"/>
          </p:cNvSpPr>
          <p:nvPr/>
        </p:nvSpPr>
        <p:spPr bwMode="auto">
          <a:xfrm>
            <a:off x="2895600" y="48006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x</a:t>
            </a:r>
          </a:p>
        </p:txBody>
      </p:sp>
      <p:sp>
        <p:nvSpPr>
          <p:cNvPr id="23559" name="Text Box 1031"/>
          <p:cNvSpPr txBox="1">
            <a:spLocks noChangeArrowheads="1"/>
          </p:cNvSpPr>
          <p:nvPr/>
        </p:nvSpPr>
        <p:spPr bwMode="auto">
          <a:xfrm>
            <a:off x="2286000" y="5334000"/>
            <a:ext cx="312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R            3           S</a:t>
            </a:r>
          </a:p>
        </p:txBody>
      </p:sp>
      <p:sp>
        <p:nvSpPr>
          <p:cNvPr id="23560" name="Text Box 1032"/>
          <p:cNvSpPr txBox="1">
            <a:spLocks noChangeArrowheads="1"/>
          </p:cNvSpPr>
          <p:nvPr/>
        </p:nvSpPr>
        <p:spPr bwMode="auto">
          <a:xfrm>
            <a:off x="5105400" y="37338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4</a:t>
            </a:r>
          </a:p>
        </p:txBody>
      </p:sp>
      <p:sp>
        <p:nvSpPr>
          <p:cNvPr id="23561" name="Text Box 1033"/>
          <p:cNvSpPr txBox="1">
            <a:spLocks noChangeArrowheads="1"/>
          </p:cNvSpPr>
          <p:nvPr/>
        </p:nvSpPr>
        <p:spPr bwMode="auto">
          <a:xfrm>
            <a:off x="5029200" y="16764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T</a:t>
            </a:r>
          </a:p>
        </p:txBody>
      </p:sp>
      <p:sp>
        <p:nvSpPr>
          <p:cNvPr id="23562" name="Text Box 1034"/>
          <p:cNvSpPr txBox="1">
            <a:spLocks noChangeArrowheads="1"/>
          </p:cNvSpPr>
          <p:nvPr/>
        </p:nvSpPr>
        <p:spPr bwMode="auto">
          <a:xfrm>
            <a:off x="3276600" y="32766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5</a:t>
            </a:r>
          </a:p>
        </p:txBody>
      </p:sp>
      <p:graphicFrame>
        <p:nvGraphicFramePr>
          <p:cNvPr id="23563" name="Object 1035"/>
          <p:cNvGraphicFramePr>
            <a:graphicFrameLocks noChangeAspect="1"/>
          </p:cNvGraphicFramePr>
          <p:nvPr/>
        </p:nvGraphicFramePr>
        <p:xfrm>
          <a:off x="5791200" y="2133600"/>
          <a:ext cx="12268200" cy="1327150"/>
        </p:xfrm>
        <a:graphic>
          <a:graphicData uri="http://schemas.openxmlformats.org/presentationml/2006/ole">
            <p:oleObj spid="_x0000_s23563" name="Document" r:id="rId3" imgW="5486400" imgH="594360" progId="">
              <p:embed/>
            </p:oleObj>
          </a:graphicData>
        </a:graphic>
      </p:graphicFrame>
      <p:graphicFrame>
        <p:nvGraphicFramePr>
          <p:cNvPr id="23564" name="Object 1036"/>
          <p:cNvGraphicFramePr>
            <a:graphicFrameLocks noChangeAspect="1"/>
          </p:cNvGraphicFramePr>
          <p:nvPr/>
        </p:nvGraphicFramePr>
        <p:xfrm>
          <a:off x="5867400" y="3429000"/>
          <a:ext cx="12649200" cy="1311275"/>
        </p:xfrm>
        <a:graphic>
          <a:graphicData uri="http://schemas.openxmlformats.org/presentationml/2006/ole">
            <p:oleObj spid="_x0000_s23564" name="Document" r:id="rId4" imgW="5486400" imgH="568800" progId="">
              <p:embed/>
            </p:oleObj>
          </a:graphicData>
        </a:graphic>
      </p:graphicFrame>
      <p:sp>
        <p:nvSpPr>
          <p:cNvPr id="23565" name="Text Box 1037"/>
          <p:cNvSpPr txBox="1">
            <a:spLocks noChangeArrowheads="1"/>
          </p:cNvSpPr>
          <p:nvPr/>
        </p:nvSpPr>
        <p:spPr bwMode="auto">
          <a:xfrm>
            <a:off x="457200" y="6096000"/>
            <a:ext cx="4114800" cy="452438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300">
                <a:solidFill>
                  <a:srgbClr val="990000"/>
                </a:solidFill>
                <a:latin typeface="+mj-lt"/>
                <a:cs typeface="+mn-cs"/>
              </a:rPr>
              <a:t>RST is a 3-4-5 right triangle</a:t>
            </a:r>
          </a:p>
        </p:txBody>
      </p:sp>
      <p:sp>
        <p:nvSpPr>
          <p:cNvPr id="23566" name="Text Box 1038"/>
          <p:cNvSpPr txBox="1">
            <a:spLocks noChangeArrowheads="1"/>
          </p:cNvSpPr>
          <p:nvPr/>
        </p:nvSpPr>
        <p:spPr bwMode="auto">
          <a:xfrm>
            <a:off x="6096000" y="5562600"/>
            <a:ext cx="2895600" cy="3698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800" dirty="0">
                <a:latin typeface="+mj-lt"/>
                <a:cs typeface="+mn-cs"/>
              </a:rPr>
              <a:t>CORRECT ANSWER: C</a:t>
            </a:r>
          </a:p>
        </p:txBody>
      </p:sp>
      <p:pic>
        <p:nvPicPr>
          <p:cNvPr id="23576" name="Picture 2"/>
          <p:cNvPicPr>
            <a:picLocks noChangeAspect="1" noChangeArrowheads="1"/>
          </p:cNvPicPr>
          <p:nvPr/>
        </p:nvPicPr>
        <p:blipFill>
          <a:blip r:embed="rId5"/>
          <a:srcRect l="-900" t="67912"/>
          <a:stretch>
            <a:fillRect/>
          </a:stretch>
        </p:blipFill>
        <p:spPr bwMode="auto">
          <a:xfrm>
            <a:off x="228600" y="2286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23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500"/>
                            </p:stCondLst>
                            <p:childTnLst>
                              <p:par>
                                <p:cTn id="27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2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500"/>
                            </p:stCondLst>
                            <p:childTnLst>
                              <p:par>
                                <p:cTn id="32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 autoUpdateAnimBg="0"/>
      <p:bldP spid="23562" grpId="0" autoUpdateAnimBg="0"/>
      <p:bldP spid="23565" grpId="0" animBg="1" autoUpdateAnimBg="0"/>
      <p:bldP spid="23566" grpId="0" animBg="1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381000" y="1143000"/>
            <a:ext cx="8763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dirty="0">
                <a:latin typeface="+mj-lt"/>
                <a:cs typeface="+mn-cs"/>
              </a:rPr>
              <a:t>In the figure below, the lengths of DE, EF, and FG are given, in units.  What is the area, in square units, of triangle DEG?</a:t>
            </a:r>
          </a:p>
        </p:txBody>
      </p:sp>
      <p:sp>
        <p:nvSpPr>
          <p:cNvPr id="19459" name="AutoShape 3"/>
          <p:cNvSpPr>
            <a:spLocks noChangeArrowheads="1"/>
          </p:cNvSpPr>
          <p:nvPr/>
        </p:nvSpPr>
        <p:spPr bwMode="auto">
          <a:xfrm flipH="1">
            <a:off x="2667000" y="3733800"/>
            <a:ext cx="5257800" cy="1600200"/>
          </a:xfrm>
          <a:prstGeom prst="rtTriangl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19460" name="Line 4"/>
          <p:cNvSpPr>
            <a:spLocks noChangeShapeType="1"/>
          </p:cNvSpPr>
          <p:nvPr/>
        </p:nvSpPr>
        <p:spPr bwMode="auto">
          <a:xfrm flipH="1">
            <a:off x="6629400" y="3733800"/>
            <a:ext cx="12954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2438400" y="533400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D                     12               E      7      F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7924800" y="33528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G</a:t>
            </a: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8001000" y="43434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10</a:t>
            </a:r>
          </a:p>
        </p:txBody>
      </p:sp>
      <p:graphicFrame>
        <p:nvGraphicFramePr>
          <p:cNvPr id="98304" name="Object 1024"/>
          <p:cNvGraphicFramePr>
            <a:graphicFrameLocks noChangeAspect="1"/>
          </p:cNvGraphicFramePr>
          <p:nvPr/>
        </p:nvGraphicFramePr>
        <p:xfrm>
          <a:off x="609600" y="2971800"/>
          <a:ext cx="1576388" cy="2692400"/>
        </p:xfrm>
        <a:graphic>
          <a:graphicData uri="http://schemas.openxmlformats.org/presentationml/2006/ole">
            <p:oleObj spid="_x0000_s98304" name="Document" r:id="rId3" imgW="586800" imgH="1117440" progId="">
              <p:embed/>
            </p:oleObj>
          </a:graphicData>
        </a:graphic>
      </p:graphicFrame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304800" y="609600"/>
            <a:ext cx="1981200" cy="457200"/>
          </a:xfrm>
          <a:prstGeom prst="rect">
            <a:avLst/>
          </a:prstGeom>
          <a:solidFill>
            <a:srgbClr val="6E92C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Question 12</a:t>
            </a:r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7696200" y="5105400"/>
            <a:ext cx="2286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pic>
        <p:nvPicPr>
          <p:cNvPr id="98313" name="Picture 2"/>
          <p:cNvPicPr>
            <a:picLocks noChangeAspect="1" noChangeArrowheads="1"/>
          </p:cNvPicPr>
          <p:nvPr/>
        </p:nvPicPr>
        <p:blipFill>
          <a:blip r:embed="rId4"/>
          <a:srcRect l="-900" t="67912"/>
          <a:stretch>
            <a:fillRect/>
          </a:stretch>
        </p:blipFill>
        <p:spPr bwMode="auto">
          <a:xfrm>
            <a:off x="228600" y="2286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8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1026"/>
          <p:cNvSpPr txBox="1">
            <a:spLocks noChangeArrowheads="1"/>
          </p:cNvSpPr>
          <p:nvPr/>
        </p:nvSpPr>
        <p:spPr bwMode="auto">
          <a:xfrm>
            <a:off x="609600" y="838200"/>
            <a:ext cx="7391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In the figure below, the lengths of DE, EF, and FG are given, in units.  What is the area, in square units, of triangle DEG?</a:t>
            </a:r>
          </a:p>
        </p:txBody>
      </p:sp>
      <p:sp>
        <p:nvSpPr>
          <p:cNvPr id="25603" name="AutoShape 1027"/>
          <p:cNvSpPr>
            <a:spLocks noChangeArrowheads="1"/>
          </p:cNvSpPr>
          <p:nvPr/>
        </p:nvSpPr>
        <p:spPr bwMode="auto">
          <a:xfrm flipH="1">
            <a:off x="1295400" y="2286000"/>
            <a:ext cx="5257800" cy="1600200"/>
          </a:xfrm>
          <a:prstGeom prst="rtTriangl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25604" name="Line 1028"/>
          <p:cNvSpPr>
            <a:spLocks noChangeShapeType="1"/>
          </p:cNvSpPr>
          <p:nvPr/>
        </p:nvSpPr>
        <p:spPr bwMode="auto">
          <a:xfrm flipH="1">
            <a:off x="5257800" y="2286000"/>
            <a:ext cx="1295400" cy="160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25605" name="Text Box 1029"/>
          <p:cNvSpPr txBox="1">
            <a:spLocks noChangeArrowheads="1"/>
          </p:cNvSpPr>
          <p:nvPr/>
        </p:nvSpPr>
        <p:spPr bwMode="auto">
          <a:xfrm>
            <a:off x="1066800" y="3886200"/>
            <a:ext cx="640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D                     12               E      7      F</a:t>
            </a:r>
          </a:p>
        </p:txBody>
      </p:sp>
      <p:sp>
        <p:nvSpPr>
          <p:cNvPr id="25606" name="Text Box 1030"/>
          <p:cNvSpPr txBox="1">
            <a:spLocks noChangeArrowheads="1"/>
          </p:cNvSpPr>
          <p:nvPr/>
        </p:nvSpPr>
        <p:spPr bwMode="auto">
          <a:xfrm>
            <a:off x="6553200" y="19050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G</a:t>
            </a:r>
          </a:p>
        </p:txBody>
      </p:sp>
      <p:sp>
        <p:nvSpPr>
          <p:cNvPr id="25607" name="Text Box 1031"/>
          <p:cNvSpPr txBox="1">
            <a:spLocks noChangeArrowheads="1"/>
          </p:cNvSpPr>
          <p:nvPr/>
        </p:nvSpPr>
        <p:spPr bwMode="auto">
          <a:xfrm>
            <a:off x="6629400" y="28956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10</a:t>
            </a:r>
          </a:p>
        </p:txBody>
      </p:sp>
      <p:sp>
        <p:nvSpPr>
          <p:cNvPr id="25608" name="Text Box 1032"/>
          <p:cNvSpPr txBox="1">
            <a:spLocks noChangeArrowheads="1"/>
          </p:cNvSpPr>
          <p:nvPr/>
        </p:nvSpPr>
        <p:spPr bwMode="auto">
          <a:xfrm>
            <a:off x="1905000" y="4419600"/>
            <a:ext cx="51054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dirty="0" err="1">
                <a:solidFill>
                  <a:srgbClr val="990000"/>
                </a:solidFill>
                <a:latin typeface="+mj-lt"/>
                <a:cs typeface="+mn-cs"/>
              </a:rPr>
              <a:t>Area</a:t>
            </a:r>
            <a:r>
              <a:rPr lang="en-US" sz="2800" baseline="-25000" dirty="0" err="1">
                <a:solidFill>
                  <a:srgbClr val="990000"/>
                </a:solidFill>
                <a:latin typeface="+mj-lt"/>
                <a:cs typeface="+mn-cs"/>
              </a:rPr>
              <a:t>Triangle</a:t>
            </a:r>
            <a:r>
              <a:rPr lang="en-US" sz="2800" dirty="0">
                <a:solidFill>
                  <a:srgbClr val="990000"/>
                </a:solidFill>
                <a:latin typeface="+mj-lt"/>
                <a:cs typeface="+mn-cs"/>
              </a:rPr>
              <a:t> = ½ base x height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	     </a:t>
            </a:r>
            <a:r>
              <a:rPr lang="en-US" sz="2800" dirty="0">
                <a:latin typeface="+mj-lt"/>
                <a:cs typeface="+mn-cs"/>
              </a:rPr>
              <a:t>= ½ (12) (10)</a:t>
            </a:r>
          </a:p>
          <a:p>
            <a:pPr>
              <a:spcBef>
                <a:spcPct val="50000"/>
              </a:spcBef>
              <a:defRPr/>
            </a:pPr>
            <a:r>
              <a:rPr lang="en-US" sz="2800" dirty="0">
                <a:latin typeface="+mj-lt"/>
                <a:cs typeface="+mn-cs"/>
              </a:rPr>
              <a:t>	     = 60</a:t>
            </a:r>
          </a:p>
        </p:txBody>
      </p:sp>
      <p:sp>
        <p:nvSpPr>
          <p:cNvPr id="25616" name="Text Box 1040"/>
          <p:cNvSpPr txBox="1">
            <a:spLocks noChangeArrowheads="1"/>
          </p:cNvSpPr>
          <p:nvPr/>
        </p:nvSpPr>
        <p:spPr bwMode="auto">
          <a:xfrm>
            <a:off x="5943600" y="6248400"/>
            <a:ext cx="2819400" cy="3698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dirty="0">
                <a:latin typeface="+mj-lt"/>
                <a:cs typeface="+mn-cs"/>
              </a:rPr>
              <a:t>CORRECT ANSWER: C</a:t>
            </a:r>
          </a:p>
        </p:txBody>
      </p:sp>
      <p:sp>
        <p:nvSpPr>
          <p:cNvPr id="25617" name="Rectangle 1041"/>
          <p:cNvSpPr>
            <a:spLocks noChangeArrowheads="1"/>
          </p:cNvSpPr>
          <p:nvPr/>
        </p:nvSpPr>
        <p:spPr bwMode="auto">
          <a:xfrm>
            <a:off x="6324600" y="3657600"/>
            <a:ext cx="2286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pic>
        <p:nvPicPr>
          <p:cNvPr id="135178" name="Picture 2"/>
          <p:cNvPicPr>
            <a:picLocks noChangeAspect="1" noChangeArrowheads="1"/>
          </p:cNvPicPr>
          <p:nvPr/>
        </p:nvPicPr>
        <p:blipFill>
          <a:blip r:embed="rId2"/>
          <a:srcRect l="-900" t="67912"/>
          <a:stretch>
            <a:fillRect/>
          </a:stretch>
        </p:blipFill>
        <p:spPr bwMode="auto">
          <a:xfrm>
            <a:off x="228600" y="2286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8" grpId="0" autoUpdateAnimBg="0"/>
      <p:bldP spid="25616" grpId="0" animBg="1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AutoShape 3"/>
          <p:cNvSpPr>
            <a:spLocks noChangeArrowheads="1"/>
          </p:cNvSpPr>
          <p:nvPr/>
        </p:nvSpPr>
        <p:spPr bwMode="auto">
          <a:xfrm>
            <a:off x="4191000" y="2514600"/>
            <a:ext cx="3200400" cy="3124200"/>
          </a:xfrm>
          <a:prstGeom prst="flowChartConnector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9330" name="Line 4"/>
          <p:cNvSpPr>
            <a:spLocks noChangeShapeType="1"/>
          </p:cNvSpPr>
          <p:nvPr/>
        </p:nvSpPr>
        <p:spPr bwMode="auto">
          <a:xfrm flipV="1">
            <a:off x="5791200" y="3124200"/>
            <a:ext cx="1295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9331" name="Line 5"/>
          <p:cNvSpPr>
            <a:spLocks noChangeShapeType="1"/>
          </p:cNvSpPr>
          <p:nvPr/>
        </p:nvSpPr>
        <p:spPr bwMode="auto">
          <a:xfrm>
            <a:off x="5791200" y="4038600"/>
            <a:ext cx="1295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9332" name="Text Box 6"/>
          <p:cNvSpPr txBox="1">
            <a:spLocks noChangeArrowheads="1"/>
          </p:cNvSpPr>
          <p:nvPr/>
        </p:nvSpPr>
        <p:spPr bwMode="auto">
          <a:xfrm>
            <a:off x="5410200" y="38100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</a:t>
            </a:r>
          </a:p>
        </p:txBody>
      </p:sp>
      <p:sp>
        <p:nvSpPr>
          <p:cNvPr id="99333" name="Text Box 7"/>
          <p:cNvSpPr txBox="1">
            <a:spLocks noChangeArrowheads="1"/>
          </p:cNvSpPr>
          <p:nvPr/>
        </p:nvSpPr>
        <p:spPr bwMode="auto">
          <a:xfrm>
            <a:off x="6096000" y="32766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6</a:t>
            </a:r>
          </a:p>
        </p:txBody>
      </p:sp>
      <p:sp>
        <p:nvSpPr>
          <p:cNvPr id="99334" name="Text Box 8"/>
          <p:cNvSpPr txBox="1">
            <a:spLocks noChangeArrowheads="1"/>
          </p:cNvSpPr>
          <p:nvPr/>
        </p:nvSpPr>
        <p:spPr bwMode="auto">
          <a:xfrm>
            <a:off x="7086600" y="28194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</a:t>
            </a:r>
          </a:p>
        </p:txBody>
      </p:sp>
      <p:sp>
        <p:nvSpPr>
          <p:cNvPr id="99335" name="Text Box 9"/>
          <p:cNvSpPr txBox="1">
            <a:spLocks noChangeArrowheads="1"/>
          </p:cNvSpPr>
          <p:nvPr/>
        </p:nvSpPr>
        <p:spPr bwMode="auto">
          <a:xfrm>
            <a:off x="6172200" y="38100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60</a:t>
            </a:r>
            <a:r>
              <a:rPr lang="en-US">
                <a:cs typeface="Times New Roman" pitchFamily="18" charset="0"/>
                <a:sym typeface="Symbol" pitchFamily="18" charset="2"/>
              </a:rPr>
              <a:t></a:t>
            </a:r>
            <a:r>
              <a:rPr lang="en-US"/>
              <a:t> </a:t>
            </a:r>
          </a:p>
        </p:txBody>
      </p:sp>
      <p:sp>
        <p:nvSpPr>
          <p:cNvPr id="99336" name="Text Box 10"/>
          <p:cNvSpPr txBox="1">
            <a:spLocks noChangeArrowheads="1"/>
          </p:cNvSpPr>
          <p:nvPr/>
        </p:nvSpPr>
        <p:spPr bwMode="auto">
          <a:xfrm>
            <a:off x="7162800" y="48768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</a:t>
            </a:r>
          </a:p>
        </p:txBody>
      </p:sp>
      <p:sp>
        <p:nvSpPr>
          <p:cNvPr id="99337" name="Freeform 11"/>
          <p:cNvSpPr>
            <a:spLocks/>
          </p:cNvSpPr>
          <p:nvPr/>
        </p:nvSpPr>
        <p:spPr bwMode="auto">
          <a:xfrm>
            <a:off x="5943600" y="3886200"/>
            <a:ext cx="152400" cy="304800"/>
          </a:xfrm>
          <a:custGeom>
            <a:avLst/>
            <a:gdLst>
              <a:gd name="T0" fmla="*/ 0 w 60"/>
              <a:gd name="T1" fmla="*/ 0 h 180"/>
              <a:gd name="T2" fmla="*/ 36 w 60"/>
              <a:gd name="T3" fmla="*/ 24 h 180"/>
              <a:gd name="T4" fmla="*/ 60 w 60"/>
              <a:gd name="T5" fmla="*/ 96 h 180"/>
              <a:gd name="T6" fmla="*/ 24 w 60"/>
              <a:gd name="T7" fmla="*/ 180 h 180"/>
              <a:gd name="T8" fmla="*/ 0 60000 65536"/>
              <a:gd name="T9" fmla="*/ 0 60000 65536"/>
              <a:gd name="T10" fmla="*/ 0 60000 65536"/>
              <a:gd name="T11" fmla="*/ 0 60000 65536"/>
              <a:gd name="T12" fmla="*/ 0 w 60"/>
              <a:gd name="T13" fmla="*/ 0 h 180"/>
              <a:gd name="T14" fmla="*/ 60 w 60"/>
              <a:gd name="T15" fmla="*/ 180 h 18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60" h="180">
                <a:moveTo>
                  <a:pt x="0" y="0"/>
                </a:moveTo>
                <a:cubicBezTo>
                  <a:pt x="12" y="8"/>
                  <a:pt x="28" y="12"/>
                  <a:pt x="36" y="24"/>
                </a:cubicBezTo>
                <a:cubicBezTo>
                  <a:pt x="49" y="45"/>
                  <a:pt x="60" y="96"/>
                  <a:pt x="60" y="96"/>
                </a:cubicBezTo>
                <a:cubicBezTo>
                  <a:pt x="34" y="173"/>
                  <a:pt x="54" y="150"/>
                  <a:pt x="24" y="18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1066800" y="3429000"/>
            <a:ext cx="21336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lphaUcPeriod"/>
            </a:pPr>
            <a:r>
              <a:rPr lang="en-US">
                <a:sym typeface="Symbol" pitchFamily="18" charset="2"/>
              </a:rPr>
              <a:t></a:t>
            </a:r>
            <a:r>
              <a:rPr lang="en-US">
                <a:sym typeface="WP Greek Century"/>
              </a:rPr>
              <a:t> 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</a:pPr>
            <a:r>
              <a:rPr lang="en-US">
                <a:sym typeface="WP Greek Century"/>
              </a:rPr>
              <a:t>2</a:t>
            </a:r>
            <a:r>
              <a:rPr lang="en-US">
                <a:sym typeface="Symbol" pitchFamily="18" charset="2"/>
              </a:rPr>
              <a:t></a:t>
            </a:r>
            <a:r>
              <a:rPr lang="en-US">
                <a:sym typeface="WP Greek Century"/>
              </a:rPr>
              <a:t> 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</a:pPr>
            <a:r>
              <a:rPr lang="en-US">
                <a:sym typeface="WP Greek Century"/>
              </a:rPr>
              <a:t>6</a:t>
            </a:r>
            <a:r>
              <a:rPr lang="en-US">
                <a:sym typeface="Symbol" pitchFamily="18" charset="2"/>
              </a:rPr>
              <a:t></a:t>
            </a:r>
            <a:endParaRPr lang="en-US">
              <a:sym typeface="WP Greek Century"/>
            </a:endParaRPr>
          </a:p>
          <a:p>
            <a:pPr marL="457200" indent="-457200">
              <a:spcBef>
                <a:spcPct val="50000"/>
              </a:spcBef>
              <a:buFontTx/>
              <a:buAutoNum type="alphaUcPeriod"/>
            </a:pPr>
            <a:r>
              <a:rPr lang="en-US">
                <a:sym typeface="WP Greek Century"/>
              </a:rPr>
              <a:t>12</a:t>
            </a:r>
            <a:r>
              <a:rPr lang="en-US">
                <a:sym typeface="Symbol" pitchFamily="18" charset="2"/>
              </a:rPr>
              <a:t></a:t>
            </a:r>
            <a:endParaRPr lang="en-US">
              <a:sym typeface="WP Greek Century"/>
            </a:endParaRPr>
          </a:p>
          <a:p>
            <a:pPr marL="457200" indent="-457200">
              <a:spcBef>
                <a:spcPct val="50000"/>
              </a:spcBef>
              <a:buFontTx/>
              <a:buAutoNum type="alphaUcPeriod"/>
            </a:pPr>
            <a:r>
              <a:rPr lang="en-US">
                <a:sym typeface="WP Greek Century"/>
              </a:rPr>
              <a:t>36</a:t>
            </a:r>
            <a:r>
              <a:rPr lang="en-US">
                <a:sym typeface="Symbol" pitchFamily="18" charset="2"/>
              </a:rPr>
              <a:t></a:t>
            </a:r>
          </a:p>
        </p:txBody>
      </p:sp>
      <p:sp>
        <p:nvSpPr>
          <p:cNvPr id="99339" name="Text Box 14"/>
          <p:cNvSpPr txBox="1">
            <a:spLocks noChangeArrowheads="1"/>
          </p:cNvSpPr>
          <p:nvPr/>
        </p:nvSpPr>
        <p:spPr bwMode="auto">
          <a:xfrm>
            <a:off x="304800" y="609600"/>
            <a:ext cx="1981200" cy="457200"/>
          </a:xfrm>
          <a:prstGeom prst="rect">
            <a:avLst/>
          </a:prstGeom>
          <a:solidFill>
            <a:srgbClr val="6E92C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Question 13</a:t>
            </a:r>
          </a:p>
        </p:txBody>
      </p:sp>
      <p:graphicFrame>
        <p:nvGraphicFramePr>
          <p:cNvPr id="99328" name="Object 1024"/>
          <p:cNvGraphicFramePr>
            <a:graphicFrameLocks noChangeAspect="1"/>
          </p:cNvGraphicFramePr>
          <p:nvPr/>
        </p:nvGraphicFramePr>
        <p:xfrm>
          <a:off x="304800" y="1219200"/>
          <a:ext cx="8447088" cy="1295400"/>
        </p:xfrm>
        <a:graphic>
          <a:graphicData uri="http://schemas.openxmlformats.org/presentationml/2006/ole">
            <p:oleObj spid="_x0000_s99328" name="Equation" r:id="rId3" imgW="4025880" imgH="583920" progId="">
              <p:embed/>
            </p:oleObj>
          </a:graphicData>
        </a:graphic>
      </p:graphicFrame>
      <p:pic>
        <p:nvPicPr>
          <p:cNvPr id="99340" name="Picture 2"/>
          <p:cNvPicPr>
            <a:picLocks noChangeAspect="1" noChangeArrowheads="1"/>
          </p:cNvPicPr>
          <p:nvPr/>
        </p:nvPicPr>
        <p:blipFill>
          <a:blip r:embed="rId4"/>
          <a:srcRect l="-900" t="67912"/>
          <a:stretch>
            <a:fillRect/>
          </a:stretch>
        </p:blipFill>
        <p:spPr bwMode="auto">
          <a:xfrm>
            <a:off x="228600" y="2286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2" grpId="0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304800" y="838200"/>
            <a:ext cx="3657600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dirty="0">
                <a:solidFill>
                  <a:srgbClr val="990000"/>
                </a:solidFill>
                <a:latin typeface="+mj-lt"/>
                <a:cs typeface="+mn-cs"/>
              </a:rPr>
              <a:t>Circumference = 2</a:t>
            </a:r>
            <a:r>
              <a:rPr lang="en-US" dirty="0">
                <a:solidFill>
                  <a:srgbClr val="990000"/>
                </a:solidFill>
                <a:latin typeface="+mj-lt"/>
                <a:cs typeface="+mn-cs"/>
                <a:sym typeface="Symbol" pitchFamily="18" charset="2"/>
              </a:rPr>
              <a:t></a:t>
            </a:r>
            <a:r>
              <a:rPr lang="en-US" sz="2800" dirty="0">
                <a:solidFill>
                  <a:srgbClr val="990000"/>
                </a:solidFill>
                <a:latin typeface="+mj-lt"/>
                <a:cs typeface="+mn-cs"/>
                <a:sym typeface="WP Greek Century" pitchFamily="2" charset="2"/>
              </a:rPr>
              <a:t>r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  <a:sym typeface="WP Greek Century" pitchFamily="2" charset="2"/>
              </a:rPr>
              <a:t>	            C  = 2</a:t>
            </a:r>
            <a:r>
              <a:rPr lang="en-US" dirty="0">
                <a:latin typeface="+mj-lt"/>
                <a:cs typeface="+mn-cs"/>
                <a:sym typeface="Symbol" pitchFamily="18" charset="2"/>
              </a:rPr>
              <a:t></a:t>
            </a:r>
            <a:r>
              <a:rPr lang="en-US" dirty="0">
                <a:latin typeface="+mj-lt"/>
                <a:cs typeface="+mn-cs"/>
                <a:sym typeface="WP Greek Century" pitchFamily="2" charset="2"/>
              </a:rPr>
              <a:t>6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  <a:sym typeface="WP Greek Century" pitchFamily="2" charset="2"/>
              </a:rPr>
              <a:t>	            C  = 12</a:t>
            </a:r>
            <a:r>
              <a:rPr lang="en-US" dirty="0">
                <a:latin typeface="+mj-lt"/>
                <a:cs typeface="+mn-cs"/>
                <a:sym typeface="Symbol" pitchFamily="18" charset="2"/>
              </a:rPr>
              <a:t></a:t>
            </a:r>
          </a:p>
        </p:txBody>
      </p:sp>
      <p:sp>
        <p:nvSpPr>
          <p:cNvPr id="26627" name="AutoShape 3"/>
          <p:cNvSpPr>
            <a:spLocks noChangeArrowheads="1"/>
          </p:cNvSpPr>
          <p:nvPr/>
        </p:nvSpPr>
        <p:spPr bwMode="auto">
          <a:xfrm>
            <a:off x="914400" y="3048000"/>
            <a:ext cx="3200400" cy="3124200"/>
          </a:xfrm>
          <a:prstGeom prst="flowChartConnector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26628" name="Line 4"/>
          <p:cNvSpPr>
            <a:spLocks noChangeShapeType="1"/>
          </p:cNvSpPr>
          <p:nvPr/>
        </p:nvSpPr>
        <p:spPr bwMode="auto">
          <a:xfrm flipV="1">
            <a:off x="2514600" y="3657600"/>
            <a:ext cx="1295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26629" name="Line 5"/>
          <p:cNvSpPr>
            <a:spLocks noChangeShapeType="1"/>
          </p:cNvSpPr>
          <p:nvPr/>
        </p:nvSpPr>
        <p:spPr bwMode="auto">
          <a:xfrm>
            <a:off x="2514600" y="4572000"/>
            <a:ext cx="12954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2133600" y="43434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O</a:t>
            </a:r>
          </a:p>
        </p:txBody>
      </p:sp>
      <p:sp>
        <p:nvSpPr>
          <p:cNvPr id="26631" name="Text Box 7"/>
          <p:cNvSpPr txBox="1">
            <a:spLocks noChangeArrowheads="1"/>
          </p:cNvSpPr>
          <p:nvPr/>
        </p:nvSpPr>
        <p:spPr bwMode="auto">
          <a:xfrm>
            <a:off x="2819400" y="38100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6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3810000" y="33528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A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2895600" y="43434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60</a:t>
            </a:r>
            <a:r>
              <a:rPr lang="en-US">
                <a:latin typeface="+mj-lt"/>
                <a:cs typeface="+mn-cs"/>
                <a:sym typeface="Symbol" pitchFamily="18" charset="2"/>
              </a:rPr>
              <a:t></a:t>
            </a:r>
            <a:endParaRPr lang="en-US">
              <a:latin typeface="+mj-lt"/>
              <a:cs typeface="+mn-cs"/>
            </a:endParaRP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3886200" y="54102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B</a:t>
            </a:r>
          </a:p>
        </p:txBody>
      </p:sp>
      <p:sp>
        <p:nvSpPr>
          <p:cNvPr id="26635" name="Freeform 11"/>
          <p:cNvSpPr>
            <a:spLocks/>
          </p:cNvSpPr>
          <p:nvPr/>
        </p:nvSpPr>
        <p:spPr bwMode="auto">
          <a:xfrm>
            <a:off x="2724150" y="4457700"/>
            <a:ext cx="95250" cy="28575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36" y="24"/>
              </a:cxn>
              <a:cxn ang="0">
                <a:pos x="60" y="96"/>
              </a:cxn>
              <a:cxn ang="0">
                <a:pos x="24" y="180"/>
              </a:cxn>
            </a:cxnLst>
            <a:rect l="0" t="0" r="r" b="b"/>
            <a:pathLst>
              <a:path w="60" h="180">
                <a:moveTo>
                  <a:pt x="0" y="0"/>
                </a:moveTo>
                <a:cubicBezTo>
                  <a:pt x="12" y="8"/>
                  <a:pt x="28" y="12"/>
                  <a:pt x="36" y="24"/>
                </a:cubicBezTo>
                <a:cubicBezTo>
                  <a:pt x="49" y="45"/>
                  <a:pt x="60" y="96"/>
                  <a:pt x="60" y="96"/>
                </a:cubicBezTo>
                <a:cubicBezTo>
                  <a:pt x="34" y="173"/>
                  <a:pt x="54" y="150"/>
                  <a:pt x="24" y="18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graphicFrame>
        <p:nvGraphicFramePr>
          <p:cNvPr id="100352" name="Object 1024"/>
          <p:cNvGraphicFramePr>
            <a:graphicFrameLocks noChangeAspect="1"/>
          </p:cNvGraphicFramePr>
          <p:nvPr/>
        </p:nvGraphicFramePr>
        <p:xfrm>
          <a:off x="4343400" y="1676400"/>
          <a:ext cx="13411200" cy="962025"/>
        </p:xfrm>
        <a:graphic>
          <a:graphicData uri="http://schemas.openxmlformats.org/presentationml/2006/ole">
            <p:oleObj spid="_x0000_s100352" name="Document" r:id="rId3" imgW="5486400" imgH="393840" progId="">
              <p:embed/>
            </p:oleObj>
          </a:graphicData>
        </a:graphic>
      </p:graphicFrame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5715000" y="10668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i="1">
                <a:latin typeface="+mj-lt"/>
                <a:cs typeface="+mn-cs"/>
              </a:rPr>
              <a:t>degrees =  arc</a:t>
            </a:r>
          </a:p>
        </p:txBody>
      </p: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5562600" y="2971800"/>
            <a:ext cx="24384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60(12</a:t>
            </a:r>
            <a:r>
              <a:rPr lang="en-US">
                <a:latin typeface="+mj-lt"/>
                <a:cs typeface="+mn-cs"/>
                <a:sym typeface="Symbol" pitchFamily="18" charset="2"/>
              </a:rPr>
              <a:t></a:t>
            </a:r>
            <a:r>
              <a:rPr lang="en-US">
                <a:latin typeface="+mj-lt"/>
                <a:cs typeface="+mn-cs"/>
                <a:sym typeface="WP Greek Century" pitchFamily="2" charset="2"/>
              </a:rPr>
              <a:t>) = 360 x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  <a:sym typeface="WP Greek Century" pitchFamily="2" charset="2"/>
              </a:rPr>
              <a:t>720</a:t>
            </a:r>
            <a:r>
              <a:rPr lang="en-US">
                <a:latin typeface="+mj-lt"/>
                <a:cs typeface="+mn-cs"/>
                <a:sym typeface="Symbol" pitchFamily="18" charset="2"/>
              </a:rPr>
              <a:t></a:t>
            </a:r>
            <a:r>
              <a:rPr lang="en-US">
                <a:latin typeface="+mj-lt"/>
                <a:cs typeface="+mn-cs"/>
                <a:sym typeface="WP Greek Century" pitchFamily="2" charset="2"/>
              </a:rPr>
              <a:t> = 360 x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  <a:sym typeface="WP Greek Century" pitchFamily="2" charset="2"/>
              </a:rPr>
              <a:t>2</a:t>
            </a:r>
            <a:r>
              <a:rPr lang="en-US">
                <a:latin typeface="+mj-lt"/>
                <a:cs typeface="+mn-cs"/>
                <a:sym typeface="Symbol" pitchFamily="18" charset="2"/>
              </a:rPr>
              <a:t></a:t>
            </a:r>
            <a:r>
              <a:rPr lang="en-US">
                <a:latin typeface="+mj-lt"/>
                <a:cs typeface="+mn-cs"/>
                <a:sym typeface="WP Greek Century" pitchFamily="2" charset="2"/>
              </a:rPr>
              <a:t> = x</a:t>
            </a:r>
          </a:p>
        </p:txBody>
      </p:sp>
      <p:sp>
        <p:nvSpPr>
          <p:cNvPr id="26641" name="Text Box 17"/>
          <p:cNvSpPr txBox="1">
            <a:spLocks noChangeArrowheads="1"/>
          </p:cNvSpPr>
          <p:nvPr/>
        </p:nvSpPr>
        <p:spPr bwMode="auto">
          <a:xfrm>
            <a:off x="5715000" y="5867400"/>
            <a:ext cx="2895600" cy="3698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dirty="0">
                <a:latin typeface="+mj-lt"/>
                <a:cs typeface="+mn-cs"/>
              </a:rPr>
              <a:t>CORRECT ANSWER: B</a:t>
            </a:r>
          </a:p>
        </p:txBody>
      </p:sp>
      <p:pic>
        <p:nvPicPr>
          <p:cNvPr id="100366" name="Picture 2"/>
          <p:cNvPicPr>
            <a:picLocks noChangeAspect="1" noChangeArrowheads="1"/>
          </p:cNvPicPr>
          <p:nvPr/>
        </p:nvPicPr>
        <p:blipFill>
          <a:blip r:embed="rId4"/>
          <a:srcRect l="-900" t="67912"/>
          <a:stretch>
            <a:fillRect/>
          </a:stretch>
        </p:blipFill>
        <p:spPr bwMode="auto">
          <a:xfrm>
            <a:off x="228600" y="1524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" dur="500"/>
                                        <p:tgtEl>
                                          <p:spTgt spid="100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7" dur="5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2" dur="5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9" grpId="0" autoUpdateAnimBg="0"/>
      <p:bldP spid="26640" grpId="0" autoUpdateAnimBg="0"/>
      <p:bldP spid="26641" grpId="0" animBg="1" autoUpdateAnimBg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AutoShape 2"/>
          <p:cNvSpPr>
            <a:spLocks noChangeArrowheads="1"/>
          </p:cNvSpPr>
          <p:nvPr/>
        </p:nvSpPr>
        <p:spPr bwMode="auto">
          <a:xfrm>
            <a:off x="3124200" y="3048000"/>
            <a:ext cx="5181600" cy="1524000"/>
          </a:xfrm>
          <a:prstGeom prst="rtTriangl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1379" name="Rectangle 3"/>
          <p:cNvSpPr>
            <a:spLocks noChangeArrowheads="1"/>
          </p:cNvSpPr>
          <p:nvPr/>
        </p:nvSpPr>
        <p:spPr bwMode="auto">
          <a:xfrm>
            <a:off x="3124200" y="4343400"/>
            <a:ext cx="3048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1380" name="Text Box 4"/>
          <p:cNvSpPr txBox="1">
            <a:spLocks noChangeArrowheads="1"/>
          </p:cNvSpPr>
          <p:nvPr/>
        </p:nvSpPr>
        <p:spPr bwMode="auto">
          <a:xfrm>
            <a:off x="2590800" y="27432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</a:t>
            </a:r>
          </a:p>
        </p:txBody>
      </p:sp>
      <p:sp>
        <p:nvSpPr>
          <p:cNvPr id="101381" name="Text Box 5"/>
          <p:cNvSpPr txBox="1">
            <a:spLocks noChangeArrowheads="1"/>
          </p:cNvSpPr>
          <p:nvPr/>
        </p:nvSpPr>
        <p:spPr bwMode="auto">
          <a:xfrm>
            <a:off x="2743200" y="4572000"/>
            <a:ext cx="632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			12	         	         B</a:t>
            </a:r>
          </a:p>
        </p:txBody>
      </p:sp>
      <p:sp>
        <p:nvSpPr>
          <p:cNvPr id="101382" name="Text Box 6"/>
          <p:cNvSpPr txBox="1">
            <a:spLocks noChangeArrowheads="1"/>
          </p:cNvSpPr>
          <p:nvPr/>
        </p:nvSpPr>
        <p:spPr bwMode="auto">
          <a:xfrm>
            <a:off x="5105400" y="32004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13</a:t>
            </a:r>
          </a:p>
        </p:txBody>
      </p:sp>
      <p:graphicFrame>
        <p:nvGraphicFramePr>
          <p:cNvPr id="101376" name="Object 0"/>
          <p:cNvGraphicFramePr>
            <a:graphicFrameLocks noChangeAspect="1"/>
          </p:cNvGraphicFramePr>
          <p:nvPr/>
        </p:nvGraphicFramePr>
        <p:xfrm>
          <a:off x="609600" y="2590800"/>
          <a:ext cx="11430000" cy="3970338"/>
        </p:xfrm>
        <a:graphic>
          <a:graphicData uri="http://schemas.openxmlformats.org/presentationml/2006/ole">
            <p:oleObj spid="_x0000_s101376" name="Document" r:id="rId3" imgW="5486400" imgH="2031840" progId="">
              <p:embed/>
            </p:oleObj>
          </a:graphicData>
        </a:graphic>
      </p:graphicFrame>
      <p:sp>
        <p:nvSpPr>
          <p:cNvPr id="101383" name="Text Box 10"/>
          <p:cNvSpPr txBox="1">
            <a:spLocks noChangeArrowheads="1"/>
          </p:cNvSpPr>
          <p:nvPr/>
        </p:nvSpPr>
        <p:spPr bwMode="auto">
          <a:xfrm>
            <a:off x="228600" y="533400"/>
            <a:ext cx="1905000" cy="457200"/>
          </a:xfrm>
          <a:prstGeom prst="rect">
            <a:avLst/>
          </a:prstGeom>
          <a:solidFill>
            <a:srgbClr val="6E92C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Question 14</a:t>
            </a:r>
          </a:p>
        </p:txBody>
      </p:sp>
      <p:graphicFrame>
        <p:nvGraphicFramePr>
          <p:cNvPr id="101377" name="Object 1"/>
          <p:cNvGraphicFramePr>
            <a:graphicFrameLocks noChangeAspect="1"/>
          </p:cNvGraphicFramePr>
          <p:nvPr/>
        </p:nvGraphicFramePr>
        <p:xfrm>
          <a:off x="304800" y="1295400"/>
          <a:ext cx="8229600" cy="914400"/>
        </p:xfrm>
        <a:graphic>
          <a:graphicData uri="http://schemas.openxmlformats.org/presentationml/2006/ole">
            <p:oleObj spid="_x0000_s101377" name="Equation" r:id="rId4" imgW="4101840" imgH="431640" progId="">
              <p:embed/>
            </p:oleObj>
          </a:graphicData>
        </a:graphic>
      </p:graphicFrame>
      <p:pic>
        <p:nvPicPr>
          <p:cNvPr id="101384" name="Picture 2"/>
          <p:cNvPicPr>
            <a:picLocks noChangeAspect="1" noChangeArrowheads="1"/>
          </p:cNvPicPr>
          <p:nvPr/>
        </p:nvPicPr>
        <p:blipFill>
          <a:blip r:embed="rId5"/>
          <a:srcRect l="-900" t="67912"/>
          <a:stretch>
            <a:fillRect/>
          </a:stretch>
        </p:blipFill>
        <p:spPr bwMode="auto">
          <a:xfrm>
            <a:off x="152400" y="1524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AutoShape 2"/>
          <p:cNvSpPr>
            <a:spLocks noChangeArrowheads="1"/>
          </p:cNvSpPr>
          <p:nvPr/>
        </p:nvSpPr>
        <p:spPr bwMode="auto">
          <a:xfrm>
            <a:off x="2743200" y="4724400"/>
            <a:ext cx="5181600" cy="1524000"/>
          </a:xfrm>
          <a:prstGeom prst="rtTriangl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2743200" y="6019800"/>
            <a:ext cx="304800" cy="228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2209800" y="44196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A</a:t>
            </a: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2362200" y="6248400"/>
            <a:ext cx="632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C			12	         	         B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4724400" y="4876800"/>
            <a:ext cx="99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13</a:t>
            </a: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5105400" y="838200"/>
            <a:ext cx="25146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a</a:t>
            </a:r>
            <a:r>
              <a:rPr lang="en-US" baseline="30000">
                <a:latin typeface="+mj-lt"/>
                <a:cs typeface="+mn-cs"/>
              </a:rPr>
              <a:t>2</a:t>
            </a:r>
            <a:r>
              <a:rPr lang="en-US">
                <a:latin typeface="+mj-lt"/>
                <a:cs typeface="+mn-cs"/>
              </a:rPr>
              <a:t> + b</a:t>
            </a:r>
            <a:r>
              <a:rPr lang="en-US" baseline="30000">
                <a:latin typeface="+mj-lt"/>
                <a:cs typeface="+mn-cs"/>
              </a:rPr>
              <a:t>2</a:t>
            </a:r>
            <a:r>
              <a:rPr lang="en-US">
                <a:latin typeface="+mj-lt"/>
                <a:cs typeface="+mn-cs"/>
              </a:rPr>
              <a:t> = c</a:t>
            </a:r>
            <a:r>
              <a:rPr lang="en-US" baseline="30000">
                <a:latin typeface="+mj-lt"/>
                <a:cs typeface="+mn-cs"/>
              </a:rPr>
              <a:t>2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12</a:t>
            </a:r>
            <a:r>
              <a:rPr lang="en-US" baseline="30000">
                <a:latin typeface="+mj-lt"/>
                <a:cs typeface="+mn-cs"/>
              </a:rPr>
              <a:t>2</a:t>
            </a:r>
            <a:r>
              <a:rPr lang="en-US">
                <a:latin typeface="+mj-lt"/>
                <a:cs typeface="+mn-cs"/>
              </a:rPr>
              <a:t> + b</a:t>
            </a:r>
            <a:r>
              <a:rPr lang="en-US" baseline="30000">
                <a:latin typeface="+mj-lt"/>
                <a:cs typeface="+mn-cs"/>
              </a:rPr>
              <a:t>2</a:t>
            </a:r>
            <a:r>
              <a:rPr lang="en-US">
                <a:latin typeface="+mj-lt"/>
                <a:cs typeface="+mn-cs"/>
              </a:rPr>
              <a:t> = 13</a:t>
            </a:r>
            <a:r>
              <a:rPr lang="en-US" baseline="30000">
                <a:latin typeface="+mj-lt"/>
                <a:cs typeface="+mn-cs"/>
              </a:rPr>
              <a:t>2</a:t>
            </a:r>
            <a:endParaRPr lang="en-US">
              <a:latin typeface="+mj-lt"/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144 + b</a:t>
            </a:r>
            <a:r>
              <a:rPr lang="en-US" baseline="30000">
                <a:latin typeface="+mj-lt"/>
                <a:cs typeface="+mn-cs"/>
              </a:rPr>
              <a:t>2</a:t>
            </a:r>
            <a:r>
              <a:rPr lang="en-US">
                <a:latin typeface="+mj-lt"/>
                <a:cs typeface="+mn-cs"/>
              </a:rPr>
              <a:t> = 169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	b</a:t>
            </a:r>
            <a:r>
              <a:rPr lang="en-US" baseline="30000">
                <a:latin typeface="+mj-lt"/>
                <a:cs typeface="+mn-cs"/>
              </a:rPr>
              <a:t>2</a:t>
            </a:r>
            <a:r>
              <a:rPr lang="en-US">
                <a:latin typeface="+mj-lt"/>
                <a:cs typeface="+mn-cs"/>
              </a:rPr>
              <a:t> = 25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	 b = 5</a:t>
            </a:r>
            <a:endParaRPr lang="en-US" baseline="30000">
              <a:latin typeface="+mj-lt"/>
              <a:cs typeface="+mn-cs"/>
            </a:endParaRPr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2133600" y="5334000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5</a:t>
            </a:r>
          </a:p>
        </p:txBody>
      </p:sp>
      <p:graphicFrame>
        <p:nvGraphicFramePr>
          <p:cNvPr id="31757" name="Object 13"/>
          <p:cNvGraphicFramePr>
            <a:graphicFrameLocks noChangeAspect="1"/>
          </p:cNvGraphicFramePr>
          <p:nvPr/>
        </p:nvGraphicFramePr>
        <p:xfrm>
          <a:off x="685800" y="762000"/>
          <a:ext cx="13182600" cy="1465263"/>
        </p:xfrm>
        <a:graphic>
          <a:graphicData uri="http://schemas.openxmlformats.org/presentationml/2006/ole">
            <p:oleObj spid="_x0000_s31757" name="Document" r:id="rId3" imgW="5486400" imgH="609480" progId="">
              <p:embed/>
            </p:oleObj>
          </a:graphicData>
        </a:graphic>
      </p:graphicFrame>
      <p:graphicFrame>
        <p:nvGraphicFramePr>
          <p:cNvPr id="31758" name="Object 14"/>
          <p:cNvGraphicFramePr>
            <a:graphicFrameLocks noChangeAspect="1"/>
          </p:cNvGraphicFramePr>
          <p:nvPr/>
        </p:nvGraphicFramePr>
        <p:xfrm>
          <a:off x="990600" y="2667000"/>
          <a:ext cx="14173200" cy="1511300"/>
        </p:xfrm>
        <a:graphic>
          <a:graphicData uri="http://schemas.openxmlformats.org/presentationml/2006/ole">
            <p:oleObj spid="_x0000_s31758" name="Document" r:id="rId4" imgW="5486400" imgH="584280" progId="">
              <p:embed/>
            </p:oleObj>
          </a:graphicData>
        </a:graphic>
      </p:graphicFrame>
      <p:sp>
        <p:nvSpPr>
          <p:cNvPr id="31759" name="Text Box 15"/>
          <p:cNvSpPr txBox="1">
            <a:spLocks noChangeArrowheads="1"/>
          </p:cNvSpPr>
          <p:nvPr/>
        </p:nvSpPr>
        <p:spPr bwMode="auto">
          <a:xfrm>
            <a:off x="6248400" y="3810000"/>
            <a:ext cx="2895600" cy="3698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dirty="0">
                <a:latin typeface="+mj-lt"/>
                <a:cs typeface="+mn-cs"/>
              </a:rPr>
              <a:t>CORRECT ANSWER: A</a:t>
            </a:r>
          </a:p>
        </p:txBody>
      </p:sp>
      <p:pic>
        <p:nvPicPr>
          <p:cNvPr id="31767" name="Picture 2"/>
          <p:cNvPicPr>
            <a:picLocks noChangeAspect="1" noChangeArrowheads="1"/>
          </p:cNvPicPr>
          <p:nvPr/>
        </p:nvPicPr>
        <p:blipFill>
          <a:blip r:embed="rId5"/>
          <a:srcRect l="-900" t="67912"/>
          <a:stretch>
            <a:fillRect/>
          </a:stretch>
        </p:blipFill>
        <p:spPr bwMode="auto">
          <a:xfrm>
            <a:off x="228600" y="1524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2" grpId="0" autoUpdateAnimBg="0"/>
      <p:bldP spid="31753" grpId="0" autoUpdateAnimBg="0"/>
      <p:bldP spid="31759" grpId="0" animBg="1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Object 2"/>
          <p:cNvGraphicFramePr>
            <a:graphicFrameLocks noChangeAspect="1"/>
          </p:cNvGraphicFramePr>
          <p:nvPr/>
        </p:nvGraphicFramePr>
        <p:xfrm>
          <a:off x="514350" y="1295400"/>
          <a:ext cx="8629650" cy="827088"/>
        </p:xfrm>
        <a:graphic>
          <a:graphicData uri="http://schemas.openxmlformats.org/presentationml/2006/ole">
            <p:oleObj spid="_x0000_s28674" name="Document" r:id="rId3" imgW="4107960" imgH="392400" progId="">
              <p:embed/>
            </p:oleObj>
          </a:graphicData>
        </a:graphic>
      </p:graphicFrame>
      <p:graphicFrame>
        <p:nvGraphicFramePr>
          <p:cNvPr id="28676" name="Object 4"/>
          <p:cNvGraphicFramePr>
            <a:graphicFrameLocks noChangeAspect="1"/>
          </p:cNvGraphicFramePr>
          <p:nvPr/>
        </p:nvGraphicFramePr>
        <p:xfrm>
          <a:off x="1600200" y="2524125"/>
          <a:ext cx="10029825" cy="1371600"/>
        </p:xfrm>
        <a:graphic>
          <a:graphicData uri="http://schemas.openxmlformats.org/presentationml/2006/ole">
            <p:oleObj spid="_x0000_s28676" name="Document" r:id="rId4" imgW="5483500" imgH="761410" progId="">
              <p:embed/>
            </p:oleObj>
          </a:graphicData>
        </a:graphic>
      </p:graphicFrame>
      <p:graphicFrame>
        <p:nvGraphicFramePr>
          <p:cNvPr id="28678" name="Object 6"/>
          <p:cNvGraphicFramePr>
            <a:graphicFrameLocks noChangeAspect="1"/>
          </p:cNvGraphicFramePr>
          <p:nvPr/>
        </p:nvGraphicFramePr>
        <p:xfrm>
          <a:off x="609600" y="3657600"/>
          <a:ext cx="1317625" cy="2908300"/>
        </p:xfrm>
        <a:graphic>
          <a:graphicData uri="http://schemas.openxmlformats.org/presentationml/2006/ole">
            <p:oleObj spid="_x0000_s28678" name="Document" r:id="rId5" imgW="524520" imgH="1155600" progId="">
              <p:embed/>
            </p:oleObj>
          </a:graphicData>
        </a:graphic>
      </p:graphicFrame>
      <p:graphicFrame>
        <p:nvGraphicFramePr>
          <p:cNvPr id="28680" name="Object 8"/>
          <p:cNvGraphicFramePr>
            <a:graphicFrameLocks noChangeAspect="1"/>
          </p:cNvGraphicFramePr>
          <p:nvPr/>
        </p:nvGraphicFramePr>
        <p:xfrm>
          <a:off x="4343400" y="3733800"/>
          <a:ext cx="10287000" cy="2254250"/>
        </p:xfrm>
        <a:graphic>
          <a:graphicData uri="http://schemas.openxmlformats.org/presentationml/2006/ole">
            <p:oleObj spid="_x0000_s28680" name="Document" r:id="rId6" imgW="5486400" imgH="1014840" progId="">
              <p:embed/>
            </p:oleObj>
          </a:graphicData>
        </a:graphic>
      </p:graphicFrame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6096000" y="6324600"/>
            <a:ext cx="2895600" cy="3698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dirty="0">
                <a:latin typeface="+mj-lt"/>
                <a:cs typeface="+mn-cs"/>
              </a:rPr>
              <a:t>CORRECT ANSWER: E</a:t>
            </a: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304800" y="609600"/>
            <a:ext cx="1828800" cy="457200"/>
          </a:xfrm>
          <a:prstGeom prst="rect">
            <a:avLst/>
          </a:prstGeom>
          <a:solidFill>
            <a:srgbClr val="6E92C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Question 15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7"/>
          <a:srcRect l="-900" t="67912"/>
          <a:stretch>
            <a:fillRect/>
          </a:stretch>
        </p:blipFill>
        <p:spPr bwMode="auto">
          <a:xfrm>
            <a:off x="228600" y="2286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" dur="5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6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82" grpId="0" animBg="1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2" name="Text Box 6"/>
          <p:cNvSpPr txBox="1">
            <a:spLocks noChangeArrowheads="1"/>
          </p:cNvSpPr>
          <p:nvPr/>
        </p:nvSpPr>
        <p:spPr bwMode="auto">
          <a:xfrm>
            <a:off x="6172200" y="6172200"/>
            <a:ext cx="2819400" cy="3698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dirty="0">
                <a:latin typeface="+mj-lt"/>
                <a:cs typeface="+mn-cs"/>
              </a:rPr>
              <a:t>CORRECT ANSWER: E</a:t>
            </a:r>
          </a:p>
        </p:txBody>
      </p:sp>
      <p:sp>
        <p:nvSpPr>
          <p:cNvPr id="65543" name="Text Box 7"/>
          <p:cNvSpPr txBox="1">
            <a:spLocks noChangeArrowheads="1"/>
          </p:cNvSpPr>
          <p:nvPr/>
        </p:nvSpPr>
        <p:spPr bwMode="auto">
          <a:xfrm>
            <a:off x="304800" y="609600"/>
            <a:ext cx="1828800" cy="457200"/>
          </a:xfrm>
          <a:prstGeom prst="rect">
            <a:avLst/>
          </a:prstGeom>
          <a:solidFill>
            <a:srgbClr val="6E92C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Question 16</a:t>
            </a:r>
          </a:p>
        </p:txBody>
      </p:sp>
      <p:sp>
        <p:nvSpPr>
          <p:cNvPr id="65544" name="Text Box 8"/>
          <p:cNvSpPr txBox="1">
            <a:spLocks noChangeArrowheads="1"/>
          </p:cNvSpPr>
          <p:nvPr/>
        </p:nvSpPr>
        <p:spPr bwMode="auto">
          <a:xfrm>
            <a:off x="304800" y="1143000"/>
            <a:ext cx="8382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What is the cost in dollars to carpet a room x yards long and y yards wide if the carpet costs two dollars per square foot?</a:t>
            </a:r>
          </a:p>
        </p:txBody>
      </p:sp>
      <p:sp>
        <p:nvSpPr>
          <p:cNvPr id="65545" name="Text Box 9"/>
          <p:cNvSpPr txBox="1">
            <a:spLocks noChangeArrowheads="1"/>
          </p:cNvSpPr>
          <p:nvPr/>
        </p:nvSpPr>
        <p:spPr bwMode="auto">
          <a:xfrm>
            <a:off x="914400" y="3429000"/>
            <a:ext cx="13716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</a:rPr>
              <a:t>xy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</a:rPr>
              <a:t>2xy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</a:rPr>
              <a:t>3xy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</a:rPr>
              <a:t>6xy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</a:rPr>
              <a:t>18xy</a:t>
            </a:r>
          </a:p>
        </p:txBody>
      </p:sp>
      <p:sp>
        <p:nvSpPr>
          <p:cNvPr id="65546" name="Rectangle 10"/>
          <p:cNvSpPr>
            <a:spLocks noChangeArrowheads="1"/>
          </p:cNvSpPr>
          <p:nvPr/>
        </p:nvSpPr>
        <p:spPr bwMode="auto">
          <a:xfrm>
            <a:off x="2743200" y="2133600"/>
            <a:ext cx="29718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65547" name="Text Box 11"/>
          <p:cNvSpPr txBox="1">
            <a:spLocks noChangeArrowheads="1"/>
          </p:cNvSpPr>
          <p:nvPr/>
        </p:nvSpPr>
        <p:spPr bwMode="auto">
          <a:xfrm>
            <a:off x="2895600" y="2971800"/>
            <a:ext cx="281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y yards = 3y feet</a:t>
            </a:r>
          </a:p>
        </p:txBody>
      </p:sp>
      <p:sp>
        <p:nvSpPr>
          <p:cNvPr id="65548" name="Text Box 12"/>
          <p:cNvSpPr txBox="1">
            <a:spLocks noChangeArrowheads="1"/>
          </p:cNvSpPr>
          <p:nvPr/>
        </p:nvSpPr>
        <p:spPr bwMode="auto">
          <a:xfrm>
            <a:off x="5791200" y="22860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x yards = 3x feet</a:t>
            </a:r>
          </a:p>
        </p:txBody>
      </p:sp>
      <p:sp>
        <p:nvSpPr>
          <p:cNvPr id="65549" name="Text Box 13"/>
          <p:cNvSpPr txBox="1">
            <a:spLocks noChangeArrowheads="1"/>
          </p:cNvSpPr>
          <p:nvPr/>
        </p:nvSpPr>
        <p:spPr bwMode="auto">
          <a:xfrm>
            <a:off x="2667000" y="3733800"/>
            <a:ext cx="61722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Area</a:t>
            </a:r>
            <a:r>
              <a:rPr lang="en-US" baseline="-25000">
                <a:latin typeface="+mj-lt"/>
                <a:cs typeface="+mn-cs"/>
              </a:rPr>
              <a:t>rectangle</a:t>
            </a:r>
            <a:r>
              <a:rPr lang="en-US">
                <a:latin typeface="+mj-lt"/>
                <a:cs typeface="+mn-cs"/>
              </a:rPr>
              <a:t>= length x width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               = 3x(3y) = 9xy square feet</a:t>
            </a:r>
          </a:p>
        </p:txBody>
      </p:sp>
      <p:sp>
        <p:nvSpPr>
          <p:cNvPr id="65550" name="Text Box 14"/>
          <p:cNvSpPr txBox="1">
            <a:spLocks noChangeArrowheads="1"/>
          </p:cNvSpPr>
          <p:nvPr/>
        </p:nvSpPr>
        <p:spPr bwMode="auto">
          <a:xfrm>
            <a:off x="2743200" y="4648200"/>
            <a:ext cx="58674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Total Cost = area x price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               = 9xy (2) = 18xy</a:t>
            </a:r>
          </a:p>
        </p:txBody>
      </p:sp>
      <p:pic>
        <p:nvPicPr>
          <p:cNvPr id="142346" name="Picture 2"/>
          <p:cNvPicPr>
            <a:picLocks noChangeAspect="1" noChangeArrowheads="1"/>
          </p:cNvPicPr>
          <p:nvPr/>
        </p:nvPicPr>
        <p:blipFill>
          <a:blip r:embed="rId2"/>
          <a:srcRect l="-900" t="67912"/>
          <a:stretch>
            <a:fillRect/>
          </a:stretch>
        </p:blipFill>
        <p:spPr bwMode="auto">
          <a:xfrm>
            <a:off x="228600" y="2286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65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5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5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5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55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5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65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2" grpId="0" animBg="1" autoUpdateAnimBg="0"/>
      <p:bldP spid="65544" grpId="0" autoUpdateAnimBg="0"/>
      <p:bldP spid="65545" grpId="0" autoUpdateAnimBg="0"/>
      <p:bldP spid="65546" grpId="0" animBg="1"/>
      <p:bldP spid="65547" grpId="0" autoUpdateAnimBg="0"/>
      <p:bldP spid="65548" grpId="0" autoUpdateAnimBg="0"/>
      <p:bldP spid="65549" grpId="0" autoUpdateAnimBg="0"/>
      <p:bldP spid="65550" grpId="0" autoUpdateAnimBg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Text Box 3"/>
          <p:cNvSpPr txBox="1">
            <a:spLocks noChangeArrowheads="1"/>
          </p:cNvSpPr>
          <p:nvPr/>
        </p:nvSpPr>
        <p:spPr bwMode="auto">
          <a:xfrm>
            <a:off x="304800" y="685800"/>
            <a:ext cx="1828800" cy="457200"/>
          </a:xfrm>
          <a:prstGeom prst="rect">
            <a:avLst/>
          </a:prstGeom>
          <a:solidFill>
            <a:srgbClr val="6E92C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Question 17</a:t>
            </a:r>
          </a:p>
        </p:txBody>
      </p:sp>
      <p:sp>
        <p:nvSpPr>
          <p:cNvPr id="66564" name="Text Box 4"/>
          <p:cNvSpPr txBox="1">
            <a:spLocks noChangeArrowheads="1"/>
          </p:cNvSpPr>
          <p:nvPr/>
        </p:nvSpPr>
        <p:spPr bwMode="auto">
          <a:xfrm>
            <a:off x="381000" y="1295400"/>
            <a:ext cx="8763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dirty="0">
                <a:latin typeface="+mj-lt"/>
                <a:cs typeface="+mn-cs"/>
              </a:rPr>
              <a:t>In the figure below, the largest possible circle is cut out of a square piece of tin.  The area of the remaining piece of tin is approximately (in square inches)</a:t>
            </a:r>
          </a:p>
        </p:txBody>
      </p:sp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381000" y="3048000"/>
            <a:ext cx="13716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0.14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0.75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0.86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1.0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3.14</a:t>
            </a:r>
          </a:p>
        </p:txBody>
      </p:sp>
      <p:sp>
        <p:nvSpPr>
          <p:cNvPr id="66571" name="Rectangle 11"/>
          <p:cNvSpPr>
            <a:spLocks noChangeArrowheads="1"/>
          </p:cNvSpPr>
          <p:nvPr/>
        </p:nvSpPr>
        <p:spPr bwMode="auto">
          <a:xfrm>
            <a:off x="2514600" y="3429000"/>
            <a:ext cx="2667000" cy="2362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66572" name="Oval 12"/>
          <p:cNvSpPr>
            <a:spLocks noChangeArrowheads="1"/>
          </p:cNvSpPr>
          <p:nvPr/>
        </p:nvSpPr>
        <p:spPr bwMode="auto">
          <a:xfrm>
            <a:off x="2514600" y="3429000"/>
            <a:ext cx="2667000" cy="23622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66574" name="Text Box 14"/>
          <p:cNvSpPr txBox="1">
            <a:spLocks noChangeArrowheads="1"/>
          </p:cNvSpPr>
          <p:nvPr/>
        </p:nvSpPr>
        <p:spPr bwMode="auto">
          <a:xfrm>
            <a:off x="2514600" y="30480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2 inches</a:t>
            </a:r>
          </a:p>
        </p:txBody>
      </p:sp>
      <p:pic>
        <p:nvPicPr>
          <p:cNvPr id="143367" name="Picture 2"/>
          <p:cNvPicPr>
            <a:picLocks noChangeAspect="1" noChangeArrowheads="1"/>
          </p:cNvPicPr>
          <p:nvPr/>
        </p:nvPicPr>
        <p:blipFill>
          <a:blip r:embed="rId2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66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66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4" grpId="0" autoUpdateAnimBg="0"/>
      <p:bldP spid="66565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WordArt 2"/>
          <p:cNvSpPr>
            <a:spLocks noChangeArrowheads="1" noChangeShapeType="1" noTextEdit="1"/>
          </p:cNvSpPr>
          <p:nvPr/>
        </p:nvSpPr>
        <p:spPr bwMode="auto">
          <a:xfrm>
            <a:off x="533400" y="381000"/>
            <a:ext cx="80772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endParaRPr lang="en-US" sz="36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1F01FF"/>
                  </a:gs>
                  <a:gs pos="100000">
                    <a:srgbClr val="050029"/>
                  </a:gs>
                </a:gsLst>
                <a:lin ang="5400000" scaled="1"/>
              </a:gradFill>
              <a:latin typeface="Arial Black"/>
            </a:endParaRPr>
          </a:p>
        </p:txBody>
      </p:sp>
      <p:sp>
        <p:nvSpPr>
          <p:cNvPr id="59395" name="Text Box 3"/>
          <p:cNvSpPr txBox="1">
            <a:spLocks noChangeArrowheads="1"/>
          </p:cNvSpPr>
          <p:nvPr/>
        </p:nvSpPr>
        <p:spPr bwMode="auto">
          <a:xfrm>
            <a:off x="1066800" y="1066800"/>
            <a:ext cx="3581400" cy="1955800"/>
          </a:xfrm>
          <a:prstGeom prst="rect">
            <a:avLst/>
          </a:prstGeom>
          <a:noFill/>
          <a:ln w="38100" cmpd="dbl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dirty="0">
                <a:solidFill>
                  <a:srgbClr val="990000"/>
                </a:solidFill>
                <a:latin typeface="+mj-lt"/>
                <a:cs typeface="+mn-cs"/>
              </a:rPr>
              <a:t>ALL PROBLEMS ON THE ACT CAN BE SOLVED </a:t>
            </a:r>
            <a:r>
              <a:rPr lang="en-US" i="1" u="sng" dirty="0">
                <a:solidFill>
                  <a:srgbClr val="990000"/>
                </a:solidFill>
                <a:latin typeface="+mj-lt"/>
                <a:cs typeface="+mn-cs"/>
              </a:rPr>
              <a:t>WITHOUT</a:t>
            </a:r>
            <a:r>
              <a:rPr lang="en-US" dirty="0">
                <a:solidFill>
                  <a:srgbClr val="990000"/>
                </a:solidFill>
                <a:latin typeface="+mj-lt"/>
                <a:cs typeface="+mn-cs"/>
              </a:rPr>
              <a:t> USING A CALCULATOR</a:t>
            </a:r>
          </a:p>
        </p:txBody>
      </p:sp>
      <p:sp>
        <p:nvSpPr>
          <p:cNvPr id="59396" name="Text Box 4"/>
          <p:cNvSpPr txBox="1">
            <a:spLocks noChangeArrowheads="1"/>
          </p:cNvSpPr>
          <p:nvPr/>
        </p:nvSpPr>
        <p:spPr bwMode="auto">
          <a:xfrm>
            <a:off x="1143000" y="3429000"/>
            <a:ext cx="6705600" cy="2678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Symbol" pitchFamily="18" charset="2"/>
              <a:buChar char="¥"/>
            </a:pPr>
            <a:r>
              <a:rPr lang="en-US"/>
              <a:t>You may use a four-function, scientific, or graphing calculator on the Math test</a:t>
            </a:r>
          </a:p>
          <a:p>
            <a:pPr>
              <a:spcBef>
                <a:spcPct val="50000"/>
              </a:spcBef>
              <a:buFont typeface="Symbol" pitchFamily="18" charset="2"/>
              <a:buChar char="¥"/>
            </a:pPr>
            <a:r>
              <a:rPr lang="en-US" sz="2000"/>
              <a:t>Calculators, such as TI-89 and TI-92 are </a:t>
            </a:r>
            <a:r>
              <a:rPr lang="en-US" sz="2000" b="1" i="1"/>
              <a:t>NOT</a:t>
            </a:r>
            <a:r>
              <a:rPr lang="en-US" sz="2000"/>
              <a:t> permitted (see page 4 in the ACT prep booklet)</a:t>
            </a:r>
          </a:p>
          <a:p>
            <a:pPr>
              <a:spcBef>
                <a:spcPct val="50000"/>
              </a:spcBef>
              <a:buFont typeface="Symbol" pitchFamily="18" charset="2"/>
              <a:buChar char="¥"/>
            </a:pPr>
            <a:r>
              <a:rPr lang="en-US" sz="2000"/>
              <a:t>Bring a calculator that you know how to use – bringing a more powerful calculator that you </a:t>
            </a:r>
            <a:r>
              <a:rPr lang="en-US" sz="2000" i="1"/>
              <a:t>do not know how to use</a:t>
            </a:r>
            <a:r>
              <a:rPr lang="en-US" sz="2000"/>
              <a:t> isn’t going to help you</a:t>
            </a:r>
          </a:p>
        </p:txBody>
      </p:sp>
      <p:pic>
        <p:nvPicPr>
          <p:cNvPr id="59397" name="Picture 5" descr="BS00923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990600"/>
            <a:ext cx="2716213" cy="207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885" name="Picture 2"/>
          <p:cNvPicPr>
            <a:picLocks noChangeAspect="1" noChangeArrowheads="1"/>
          </p:cNvPicPr>
          <p:nvPr/>
        </p:nvPicPr>
        <p:blipFill>
          <a:blip r:embed="rId3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4" presetClass="entr" presetSubtype="5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500"/>
                            </p:stCondLst>
                            <p:childTnLst>
                              <p:par>
                                <p:cTn id="17" presetID="16" presetClass="entr" presetSubtype="26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59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4" grpId="0" animBg="1"/>
      <p:bldP spid="59395" grpId="0" animBg="1" autoUpdateAnimBg="0"/>
      <p:bldP spid="59396" grpId="0" animBg="1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Text Box 2"/>
          <p:cNvSpPr txBox="1">
            <a:spLocks noChangeArrowheads="1"/>
          </p:cNvSpPr>
          <p:nvPr/>
        </p:nvSpPr>
        <p:spPr bwMode="auto">
          <a:xfrm>
            <a:off x="304800" y="6324600"/>
            <a:ext cx="2971800" cy="3698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dirty="0">
                <a:latin typeface="+mj-lt"/>
                <a:cs typeface="+mn-cs"/>
              </a:rPr>
              <a:t>CORRECT ANSWER: C</a:t>
            </a:r>
          </a:p>
        </p:txBody>
      </p:sp>
      <p:sp>
        <p:nvSpPr>
          <p:cNvPr id="86019" name="Text Box 3"/>
          <p:cNvSpPr txBox="1">
            <a:spLocks noChangeArrowheads="1"/>
          </p:cNvSpPr>
          <p:nvPr/>
        </p:nvSpPr>
        <p:spPr bwMode="auto">
          <a:xfrm>
            <a:off x="304800" y="533400"/>
            <a:ext cx="1828800" cy="457200"/>
          </a:xfrm>
          <a:prstGeom prst="rect">
            <a:avLst/>
          </a:prstGeom>
          <a:solidFill>
            <a:srgbClr val="6E92C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Question 17</a:t>
            </a:r>
          </a:p>
        </p:txBody>
      </p:sp>
      <p:sp>
        <p:nvSpPr>
          <p:cNvPr id="86020" name="Text Box 4"/>
          <p:cNvSpPr txBox="1">
            <a:spLocks noChangeArrowheads="1"/>
          </p:cNvSpPr>
          <p:nvPr/>
        </p:nvSpPr>
        <p:spPr bwMode="auto">
          <a:xfrm>
            <a:off x="304800" y="1066800"/>
            <a:ext cx="838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In the figure below, the largest possible circle is cut out of a square piece of tin.  The area of the remaining piece of tin is approximately (in square inches)</a:t>
            </a:r>
          </a:p>
        </p:txBody>
      </p:sp>
      <p:sp>
        <p:nvSpPr>
          <p:cNvPr id="86021" name="Text Box 5"/>
          <p:cNvSpPr txBox="1">
            <a:spLocks noChangeArrowheads="1"/>
          </p:cNvSpPr>
          <p:nvPr/>
        </p:nvSpPr>
        <p:spPr bwMode="auto">
          <a:xfrm>
            <a:off x="533400" y="2743200"/>
            <a:ext cx="13716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</a:rPr>
              <a:t>0.14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</a:rPr>
              <a:t>0.75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</a:rPr>
              <a:t>0.86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</a:rPr>
              <a:t>1.0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</a:rPr>
              <a:t>3.14</a:t>
            </a:r>
          </a:p>
        </p:txBody>
      </p:sp>
      <p:sp>
        <p:nvSpPr>
          <p:cNvPr id="86022" name="Rectangle 6"/>
          <p:cNvSpPr>
            <a:spLocks noChangeArrowheads="1"/>
          </p:cNvSpPr>
          <p:nvPr/>
        </p:nvSpPr>
        <p:spPr bwMode="auto">
          <a:xfrm>
            <a:off x="2438400" y="2743200"/>
            <a:ext cx="2667000" cy="2362200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86023" name="Oval 7"/>
          <p:cNvSpPr>
            <a:spLocks noChangeArrowheads="1"/>
          </p:cNvSpPr>
          <p:nvPr/>
        </p:nvSpPr>
        <p:spPr bwMode="auto">
          <a:xfrm>
            <a:off x="2438400" y="2743200"/>
            <a:ext cx="2667000" cy="2362200"/>
          </a:xfrm>
          <a:prstGeom prst="ellipse">
            <a:avLst/>
          </a:prstGeom>
          <a:solidFill>
            <a:srgbClr val="66FF66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86024" name="Text Box 8"/>
          <p:cNvSpPr txBox="1">
            <a:spLocks noChangeArrowheads="1"/>
          </p:cNvSpPr>
          <p:nvPr/>
        </p:nvSpPr>
        <p:spPr bwMode="auto">
          <a:xfrm>
            <a:off x="2438400" y="2286000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2 inches</a:t>
            </a:r>
          </a:p>
        </p:txBody>
      </p:sp>
      <p:sp>
        <p:nvSpPr>
          <p:cNvPr id="86025" name="Text Box 9"/>
          <p:cNvSpPr txBox="1">
            <a:spLocks noChangeArrowheads="1"/>
          </p:cNvSpPr>
          <p:nvPr/>
        </p:nvSpPr>
        <p:spPr bwMode="auto">
          <a:xfrm>
            <a:off x="6019800" y="2514600"/>
            <a:ext cx="2362200" cy="466725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>
                <a:solidFill>
                  <a:srgbClr val="990000"/>
                </a:solidFill>
                <a:latin typeface="+mj-lt"/>
                <a:cs typeface="+mn-cs"/>
              </a:rPr>
              <a:t>Area</a:t>
            </a:r>
            <a:r>
              <a:rPr lang="en-US" baseline="-25000">
                <a:solidFill>
                  <a:srgbClr val="990000"/>
                </a:solidFill>
                <a:latin typeface="+mj-lt"/>
                <a:cs typeface="+mn-cs"/>
              </a:rPr>
              <a:t>circle </a:t>
            </a:r>
            <a:r>
              <a:rPr lang="en-US">
                <a:solidFill>
                  <a:srgbClr val="990000"/>
                </a:solidFill>
                <a:latin typeface="+mj-lt"/>
                <a:cs typeface="+mn-cs"/>
              </a:rPr>
              <a:t>= </a:t>
            </a:r>
            <a:r>
              <a:rPr lang="en-US" sz="2000">
                <a:solidFill>
                  <a:srgbClr val="990000"/>
                </a:solidFill>
                <a:latin typeface="+mj-lt"/>
                <a:cs typeface="+mn-cs"/>
                <a:sym typeface="Symbol" pitchFamily="18" charset="2"/>
              </a:rPr>
              <a:t></a:t>
            </a:r>
            <a:r>
              <a:rPr lang="en-US" sz="2000">
                <a:solidFill>
                  <a:srgbClr val="990000"/>
                </a:solidFill>
                <a:latin typeface="+mj-lt"/>
                <a:cs typeface="+mn-cs"/>
                <a:sym typeface="WP Greek Century" pitchFamily="2" charset="2"/>
              </a:rPr>
              <a:t> </a:t>
            </a:r>
            <a:r>
              <a:rPr lang="en-US">
                <a:solidFill>
                  <a:srgbClr val="990000"/>
                </a:solidFill>
                <a:latin typeface="+mj-lt"/>
                <a:cs typeface="+mn-cs"/>
                <a:sym typeface="WP Greek Century" pitchFamily="2" charset="2"/>
              </a:rPr>
              <a:t>r</a:t>
            </a:r>
            <a:r>
              <a:rPr lang="en-US" baseline="30000">
                <a:solidFill>
                  <a:srgbClr val="990000"/>
                </a:solidFill>
                <a:latin typeface="+mj-lt"/>
                <a:cs typeface="+mn-cs"/>
                <a:sym typeface="WP Greek Century" pitchFamily="2" charset="2"/>
              </a:rPr>
              <a:t>2</a:t>
            </a:r>
          </a:p>
        </p:txBody>
      </p:sp>
      <p:sp>
        <p:nvSpPr>
          <p:cNvPr id="86026" name="Text Box 10"/>
          <p:cNvSpPr txBox="1">
            <a:spLocks noChangeArrowheads="1"/>
          </p:cNvSpPr>
          <p:nvPr/>
        </p:nvSpPr>
        <p:spPr bwMode="auto">
          <a:xfrm>
            <a:off x="6096000" y="3352800"/>
            <a:ext cx="236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000">
                <a:solidFill>
                  <a:schemeClr val="tx2"/>
                </a:solidFill>
                <a:latin typeface="+mj-lt"/>
                <a:cs typeface="+mn-cs"/>
                <a:sym typeface="Symbol" pitchFamily="18" charset="2"/>
              </a:rPr>
              <a:t></a:t>
            </a:r>
            <a:r>
              <a:rPr lang="en-US">
                <a:latin typeface="+mj-lt"/>
                <a:cs typeface="+mn-cs"/>
                <a:sym typeface="WP Greek Century" pitchFamily="2" charset="2"/>
              </a:rPr>
              <a:t> 1</a:t>
            </a:r>
            <a:r>
              <a:rPr lang="en-US" baseline="30000">
                <a:latin typeface="+mj-lt"/>
                <a:cs typeface="+mn-cs"/>
                <a:sym typeface="WP Greek Century" pitchFamily="2" charset="2"/>
              </a:rPr>
              <a:t>2</a:t>
            </a:r>
            <a:r>
              <a:rPr lang="en-US">
                <a:latin typeface="+mj-lt"/>
                <a:cs typeface="+mn-cs"/>
                <a:sym typeface="WP Greek Century" pitchFamily="2" charset="2"/>
              </a:rPr>
              <a:t> = </a:t>
            </a:r>
            <a:r>
              <a:rPr lang="en-US" sz="2000">
                <a:solidFill>
                  <a:schemeClr val="tx2"/>
                </a:solidFill>
                <a:latin typeface="+mj-lt"/>
                <a:cs typeface="+mn-cs"/>
                <a:sym typeface="Symbol" pitchFamily="18" charset="2"/>
              </a:rPr>
              <a:t></a:t>
            </a:r>
            <a:r>
              <a:rPr lang="en-US">
                <a:latin typeface="+mj-lt"/>
                <a:cs typeface="+mn-cs"/>
                <a:sym typeface="WP Greek Century" pitchFamily="2" charset="2"/>
              </a:rPr>
              <a:t> = 3.14</a:t>
            </a:r>
          </a:p>
        </p:txBody>
      </p:sp>
      <p:sp>
        <p:nvSpPr>
          <p:cNvPr id="86027" name="Text Box 11"/>
          <p:cNvSpPr txBox="1">
            <a:spLocks noChangeArrowheads="1"/>
          </p:cNvSpPr>
          <p:nvPr/>
        </p:nvSpPr>
        <p:spPr bwMode="auto">
          <a:xfrm>
            <a:off x="6019800" y="4038600"/>
            <a:ext cx="2286000" cy="466725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>
                <a:solidFill>
                  <a:srgbClr val="A50021"/>
                </a:solidFill>
                <a:latin typeface="+mj-lt"/>
                <a:cs typeface="+mn-cs"/>
              </a:rPr>
              <a:t>Area</a:t>
            </a:r>
            <a:r>
              <a:rPr lang="en-US" baseline="-25000">
                <a:solidFill>
                  <a:srgbClr val="A50021"/>
                </a:solidFill>
                <a:latin typeface="+mj-lt"/>
                <a:cs typeface="+mn-cs"/>
              </a:rPr>
              <a:t>square</a:t>
            </a:r>
            <a:r>
              <a:rPr lang="en-US">
                <a:solidFill>
                  <a:srgbClr val="A50021"/>
                </a:solidFill>
                <a:latin typeface="+mj-lt"/>
                <a:cs typeface="+mn-cs"/>
              </a:rPr>
              <a:t> = s</a:t>
            </a:r>
            <a:r>
              <a:rPr lang="en-US" baseline="30000">
                <a:solidFill>
                  <a:srgbClr val="A50021"/>
                </a:solidFill>
                <a:latin typeface="+mj-lt"/>
                <a:cs typeface="+mn-cs"/>
              </a:rPr>
              <a:t>2</a:t>
            </a:r>
            <a:endParaRPr lang="en-US">
              <a:solidFill>
                <a:srgbClr val="A50021"/>
              </a:solidFill>
              <a:latin typeface="+mj-lt"/>
              <a:cs typeface="+mn-cs"/>
            </a:endParaRPr>
          </a:p>
        </p:txBody>
      </p:sp>
      <p:sp>
        <p:nvSpPr>
          <p:cNvPr id="86028" name="Text Box 12"/>
          <p:cNvSpPr txBox="1">
            <a:spLocks noChangeArrowheads="1"/>
          </p:cNvSpPr>
          <p:nvPr/>
        </p:nvSpPr>
        <p:spPr bwMode="auto">
          <a:xfrm>
            <a:off x="6096000" y="4572000"/>
            <a:ext cx="2209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2</a:t>
            </a:r>
            <a:r>
              <a:rPr lang="en-US" baseline="30000">
                <a:latin typeface="+mj-lt"/>
                <a:cs typeface="+mn-cs"/>
              </a:rPr>
              <a:t>2</a:t>
            </a:r>
            <a:r>
              <a:rPr lang="en-US">
                <a:latin typeface="+mj-lt"/>
                <a:cs typeface="+mn-cs"/>
              </a:rPr>
              <a:t> = 4</a:t>
            </a:r>
          </a:p>
        </p:txBody>
      </p:sp>
      <p:sp>
        <p:nvSpPr>
          <p:cNvPr id="86029" name="Text Box 13"/>
          <p:cNvSpPr txBox="1">
            <a:spLocks noChangeArrowheads="1"/>
          </p:cNvSpPr>
          <p:nvPr/>
        </p:nvSpPr>
        <p:spPr bwMode="auto">
          <a:xfrm>
            <a:off x="4419600" y="5181600"/>
            <a:ext cx="4495800" cy="466725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>
                <a:solidFill>
                  <a:srgbClr val="A50021"/>
                </a:solidFill>
                <a:latin typeface="+mj-lt"/>
                <a:cs typeface="+mn-cs"/>
              </a:rPr>
              <a:t>Area</a:t>
            </a:r>
            <a:r>
              <a:rPr lang="en-US" baseline="-25000">
                <a:solidFill>
                  <a:srgbClr val="A50021"/>
                </a:solidFill>
                <a:latin typeface="+mj-lt"/>
                <a:cs typeface="+mn-cs"/>
              </a:rPr>
              <a:t>piece</a:t>
            </a:r>
            <a:r>
              <a:rPr lang="en-US">
                <a:solidFill>
                  <a:srgbClr val="A50021"/>
                </a:solidFill>
                <a:latin typeface="+mj-lt"/>
                <a:cs typeface="+mn-cs"/>
              </a:rPr>
              <a:t> = Area</a:t>
            </a:r>
            <a:r>
              <a:rPr lang="en-US" baseline="-25000">
                <a:solidFill>
                  <a:srgbClr val="A50021"/>
                </a:solidFill>
                <a:latin typeface="+mj-lt"/>
                <a:cs typeface="+mn-cs"/>
              </a:rPr>
              <a:t>square  </a:t>
            </a:r>
            <a:r>
              <a:rPr lang="en-US">
                <a:solidFill>
                  <a:srgbClr val="A50021"/>
                </a:solidFill>
                <a:latin typeface="+mj-lt"/>
                <a:cs typeface="+mn-cs"/>
              </a:rPr>
              <a:t>- Area</a:t>
            </a:r>
            <a:r>
              <a:rPr lang="en-US" baseline="-25000">
                <a:solidFill>
                  <a:srgbClr val="A50021"/>
                </a:solidFill>
                <a:latin typeface="+mj-lt"/>
                <a:cs typeface="+mn-cs"/>
              </a:rPr>
              <a:t>circle </a:t>
            </a:r>
            <a:endParaRPr lang="en-US">
              <a:solidFill>
                <a:srgbClr val="A50021"/>
              </a:solidFill>
              <a:latin typeface="+mj-lt"/>
              <a:cs typeface="+mn-cs"/>
            </a:endParaRPr>
          </a:p>
        </p:txBody>
      </p:sp>
      <p:sp>
        <p:nvSpPr>
          <p:cNvPr id="86030" name="Text Box 14"/>
          <p:cNvSpPr txBox="1">
            <a:spLocks noChangeArrowheads="1"/>
          </p:cNvSpPr>
          <p:nvPr/>
        </p:nvSpPr>
        <p:spPr bwMode="auto">
          <a:xfrm>
            <a:off x="5486400" y="5715000"/>
            <a:ext cx="304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      4 – 3.14 = 0.86</a:t>
            </a:r>
          </a:p>
        </p:txBody>
      </p:sp>
      <p:sp>
        <p:nvSpPr>
          <p:cNvPr id="86031" name="Line 15"/>
          <p:cNvSpPr>
            <a:spLocks noChangeShapeType="1"/>
          </p:cNvSpPr>
          <p:nvPr/>
        </p:nvSpPr>
        <p:spPr bwMode="auto">
          <a:xfrm>
            <a:off x="3733800" y="3886200"/>
            <a:ext cx="1371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86032" name="Text Box 16"/>
          <p:cNvSpPr txBox="1">
            <a:spLocks noChangeArrowheads="1"/>
          </p:cNvSpPr>
          <p:nvPr/>
        </p:nvSpPr>
        <p:spPr bwMode="auto">
          <a:xfrm>
            <a:off x="4343400" y="34290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1</a:t>
            </a:r>
          </a:p>
        </p:txBody>
      </p:sp>
      <p:pic>
        <p:nvPicPr>
          <p:cNvPr id="144400" name="Picture 2"/>
          <p:cNvPicPr>
            <a:picLocks noChangeAspect="1" noChangeArrowheads="1"/>
          </p:cNvPicPr>
          <p:nvPr/>
        </p:nvPicPr>
        <p:blipFill>
          <a:blip r:embed="rId2"/>
          <a:srcRect l="-900" t="67912"/>
          <a:stretch>
            <a:fillRect/>
          </a:stretch>
        </p:blipFill>
        <p:spPr bwMode="auto">
          <a:xfrm>
            <a:off x="228600" y="1524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86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6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7" dur="500"/>
                                        <p:tgtEl>
                                          <p:spTgt spid="86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4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1" dur="500"/>
                                        <p:tgtEl>
                                          <p:spTgt spid="86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6" dur="500"/>
                                        <p:tgtEl>
                                          <p:spTgt spid="86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4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0" dur="500"/>
                                        <p:tgtEl>
                                          <p:spTgt spid="86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4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5" dur="500"/>
                                        <p:tgtEl>
                                          <p:spTgt spid="86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4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9" dur="500"/>
                                        <p:tgtEl>
                                          <p:spTgt spid="86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4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3" dur="500"/>
                                        <p:tgtEl>
                                          <p:spTgt spid="860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 animBg="1" autoUpdateAnimBg="0"/>
      <p:bldP spid="86025" grpId="0" animBg="1" autoUpdateAnimBg="0"/>
      <p:bldP spid="86026" grpId="0" autoUpdateAnimBg="0"/>
      <p:bldP spid="86027" grpId="0" animBg="1" autoUpdateAnimBg="0"/>
      <p:bldP spid="86028" grpId="0" autoUpdateAnimBg="0"/>
      <p:bldP spid="86029" grpId="0" animBg="1" autoUpdateAnimBg="0"/>
      <p:bldP spid="86030" grpId="0" autoUpdateAnimBg="0"/>
      <p:bldP spid="86032" grpId="0" autoUpdateAnimBg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Text Box 2"/>
          <p:cNvSpPr txBox="1">
            <a:spLocks noChangeArrowheads="1"/>
          </p:cNvSpPr>
          <p:nvPr/>
        </p:nvSpPr>
        <p:spPr bwMode="auto">
          <a:xfrm>
            <a:off x="6096000" y="6248400"/>
            <a:ext cx="2895600" cy="3698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dirty="0">
                <a:latin typeface="+mj-lt"/>
                <a:cs typeface="+mn-cs"/>
              </a:rPr>
              <a:t>CORRECT ANSWER: E</a:t>
            </a:r>
          </a:p>
        </p:txBody>
      </p:sp>
      <p:sp>
        <p:nvSpPr>
          <p:cNvPr id="67587" name="Text Box 3"/>
          <p:cNvSpPr txBox="1">
            <a:spLocks noChangeArrowheads="1"/>
          </p:cNvSpPr>
          <p:nvPr/>
        </p:nvSpPr>
        <p:spPr bwMode="auto">
          <a:xfrm>
            <a:off x="304800" y="609600"/>
            <a:ext cx="1828800" cy="457200"/>
          </a:xfrm>
          <a:prstGeom prst="rect">
            <a:avLst/>
          </a:prstGeom>
          <a:solidFill>
            <a:srgbClr val="6E92C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Question 18</a:t>
            </a: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533400" y="1143000"/>
            <a:ext cx="8382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3200" dirty="0">
                <a:latin typeface="+mj-lt"/>
                <a:cs typeface="+mn-cs"/>
              </a:rPr>
              <a:t>Which of the following is equal to 3.14 x 10</a:t>
            </a:r>
            <a:r>
              <a:rPr lang="en-US" sz="3200" baseline="30000" dirty="0">
                <a:latin typeface="+mj-lt"/>
                <a:cs typeface="+mn-cs"/>
              </a:rPr>
              <a:t>6</a:t>
            </a:r>
            <a:r>
              <a:rPr lang="en-US" sz="3200" dirty="0">
                <a:latin typeface="+mj-lt"/>
                <a:cs typeface="+mn-cs"/>
              </a:rPr>
              <a:t>?</a:t>
            </a:r>
          </a:p>
        </p:txBody>
      </p:sp>
      <p:sp>
        <p:nvSpPr>
          <p:cNvPr id="67589" name="Text Box 5"/>
          <p:cNvSpPr txBox="1">
            <a:spLocks noChangeArrowheads="1"/>
          </p:cNvSpPr>
          <p:nvPr/>
        </p:nvSpPr>
        <p:spPr bwMode="auto">
          <a:xfrm>
            <a:off x="533400" y="2133600"/>
            <a:ext cx="2286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314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3140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31,400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314,000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3,140,000</a:t>
            </a:r>
          </a:p>
        </p:txBody>
      </p:sp>
      <p:sp>
        <p:nvSpPr>
          <p:cNvPr id="67601" name="Text Box 17"/>
          <p:cNvSpPr txBox="1">
            <a:spLocks noChangeArrowheads="1"/>
          </p:cNvSpPr>
          <p:nvPr/>
        </p:nvSpPr>
        <p:spPr bwMode="auto">
          <a:xfrm>
            <a:off x="3810000" y="2362200"/>
            <a:ext cx="4191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400" dirty="0">
                <a:latin typeface="+mj-lt"/>
                <a:cs typeface="+mn-cs"/>
              </a:rPr>
              <a:t>3.1400000000</a:t>
            </a:r>
          </a:p>
        </p:txBody>
      </p:sp>
      <p:sp>
        <p:nvSpPr>
          <p:cNvPr id="67603" name="AutoShape 19"/>
          <p:cNvSpPr>
            <a:spLocks noChangeArrowheads="1"/>
          </p:cNvSpPr>
          <p:nvPr/>
        </p:nvSpPr>
        <p:spPr bwMode="auto">
          <a:xfrm>
            <a:off x="4343400" y="3124200"/>
            <a:ext cx="381000" cy="304800"/>
          </a:xfrm>
          <a:prstGeom prst="curvedUpArrow">
            <a:avLst>
              <a:gd name="adj1" fmla="val 25000"/>
              <a:gd name="adj2" fmla="val 50000"/>
              <a:gd name="adj3" fmla="val 33333"/>
            </a:avLst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67604" name="AutoShape 20"/>
          <p:cNvSpPr>
            <a:spLocks noChangeArrowheads="1"/>
          </p:cNvSpPr>
          <p:nvPr/>
        </p:nvSpPr>
        <p:spPr bwMode="auto">
          <a:xfrm>
            <a:off x="4648200" y="3124200"/>
            <a:ext cx="381000" cy="304800"/>
          </a:xfrm>
          <a:prstGeom prst="curvedUpArrow">
            <a:avLst>
              <a:gd name="adj1" fmla="val 25000"/>
              <a:gd name="adj2" fmla="val 50000"/>
              <a:gd name="adj3" fmla="val 33333"/>
            </a:avLst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67605" name="AutoShape 21"/>
          <p:cNvSpPr>
            <a:spLocks noChangeArrowheads="1"/>
          </p:cNvSpPr>
          <p:nvPr/>
        </p:nvSpPr>
        <p:spPr bwMode="auto">
          <a:xfrm>
            <a:off x="5257800" y="3124200"/>
            <a:ext cx="381000" cy="304800"/>
          </a:xfrm>
          <a:prstGeom prst="curvedUpArrow">
            <a:avLst>
              <a:gd name="adj1" fmla="val 25000"/>
              <a:gd name="adj2" fmla="val 50000"/>
              <a:gd name="adj3" fmla="val 33333"/>
            </a:avLst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67606" name="AutoShape 22"/>
          <p:cNvSpPr>
            <a:spLocks noChangeArrowheads="1"/>
          </p:cNvSpPr>
          <p:nvPr/>
        </p:nvSpPr>
        <p:spPr bwMode="auto">
          <a:xfrm>
            <a:off x="4953000" y="3124200"/>
            <a:ext cx="381000" cy="304800"/>
          </a:xfrm>
          <a:prstGeom prst="curvedUpArrow">
            <a:avLst>
              <a:gd name="adj1" fmla="val 25000"/>
              <a:gd name="adj2" fmla="val 50000"/>
              <a:gd name="adj3" fmla="val 33333"/>
            </a:avLst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67607" name="AutoShape 23"/>
          <p:cNvSpPr>
            <a:spLocks noChangeArrowheads="1"/>
          </p:cNvSpPr>
          <p:nvPr/>
        </p:nvSpPr>
        <p:spPr bwMode="auto">
          <a:xfrm>
            <a:off x="5562600" y="3124200"/>
            <a:ext cx="381000" cy="304800"/>
          </a:xfrm>
          <a:prstGeom prst="curvedUpArrow">
            <a:avLst>
              <a:gd name="adj1" fmla="val 25000"/>
              <a:gd name="adj2" fmla="val 50000"/>
              <a:gd name="adj3" fmla="val 33333"/>
            </a:avLst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67608" name="AutoShape 24"/>
          <p:cNvSpPr>
            <a:spLocks noChangeArrowheads="1"/>
          </p:cNvSpPr>
          <p:nvPr/>
        </p:nvSpPr>
        <p:spPr bwMode="auto">
          <a:xfrm>
            <a:off x="5867400" y="3124200"/>
            <a:ext cx="381000" cy="304800"/>
          </a:xfrm>
          <a:prstGeom prst="curvedUpArrow">
            <a:avLst>
              <a:gd name="adj1" fmla="val 25000"/>
              <a:gd name="adj2" fmla="val 50000"/>
              <a:gd name="adj3" fmla="val 33333"/>
            </a:avLst>
          </a:prstGeom>
          <a:solidFill>
            <a:srgbClr val="A500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67609" name="Text Box 25"/>
          <p:cNvSpPr txBox="1">
            <a:spLocks noChangeArrowheads="1"/>
          </p:cNvSpPr>
          <p:nvPr/>
        </p:nvSpPr>
        <p:spPr bwMode="auto">
          <a:xfrm>
            <a:off x="3733800" y="3886200"/>
            <a:ext cx="4343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4400">
                <a:latin typeface="+mj-lt"/>
                <a:cs typeface="+mn-cs"/>
              </a:rPr>
              <a:t>3140000.0000</a:t>
            </a:r>
          </a:p>
        </p:txBody>
      </p:sp>
      <p:pic>
        <p:nvPicPr>
          <p:cNvPr id="145421" name="Picture 2"/>
          <p:cNvPicPr>
            <a:picLocks noChangeAspect="1" noChangeArrowheads="1"/>
          </p:cNvPicPr>
          <p:nvPr/>
        </p:nvPicPr>
        <p:blipFill>
          <a:blip r:embed="rId2"/>
          <a:srcRect l="-900" t="67912"/>
          <a:stretch>
            <a:fillRect/>
          </a:stretch>
        </p:blipFill>
        <p:spPr bwMode="auto">
          <a:xfrm>
            <a:off x="228600" y="2286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7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7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7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67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7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7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7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67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7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 animBg="1" autoUpdateAnimBg="0"/>
      <p:bldP spid="67588" grpId="0" autoUpdateAnimBg="0"/>
      <p:bldP spid="67589" grpId="0" autoUpdateAnimBg="0"/>
      <p:bldP spid="67601" grpId="0" autoUpdateAnimBg="0"/>
      <p:bldP spid="67603" grpId="0" animBg="1"/>
      <p:bldP spid="67604" grpId="0" animBg="1"/>
      <p:bldP spid="67605" grpId="0" animBg="1"/>
      <p:bldP spid="67606" grpId="0" animBg="1"/>
      <p:bldP spid="67607" grpId="0" animBg="1"/>
      <p:bldP spid="67608" grpId="0" animBg="1"/>
      <p:bldP spid="67609" grpId="0" autoUpdateAnimBg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3124200" y="6324600"/>
            <a:ext cx="3124200" cy="3698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dirty="0">
                <a:latin typeface="+mj-lt"/>
                <a:cs typeface="+mn-cs"/>
              </a:rPr>
              <a:t>CORRECT ANSWER: E</a:t>
            </a:r>
          </a:p>
        </p:txBody>
      </p:sp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304800" y="685800"/>
            <a:ext cx="1828800" cy="457200"/>
          </a:xfrm>
          <a:prstGeom prst="rect">
            <a:avLst/>
          </a:prstGeom>
          <a:solidFill>
            <a:srgbClr val="6E92C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Question 19</a:t>
            </a:r>
          </a:p>
        </p:txBody>
      </p:sp>
      <p:sp>
        <p:nvSpPr>
          <p:cNvPr id="73732" name="Text Box 4"/>
          <p:cNvSpPr txBox="1">
            <a:spLocks noChangeArrowheads="1"/>
          </p:cNvSpPr>
          <p:nvPr/>
        </p:nvSpPr>
        <p:spPr bwMode="auto">
          <a:xfrm>
            <a:off x="1828800" y="1143000"/>
            <a:ext cx="5715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dirty="0">
                <a:latin typeface="+mj-lt"/>
                <a:cs typeface="+mn-cs"/>
              </a:rPr>
              <a:t>Find the last number in the series: 8, 4, 12, 6, 18, 9,?</a:t>
            </a:r>
          </a:p>
        </p:txBody>
      </p:sp>
      <p:sp>
        <p:nvSpPr>
          <p:cNvPr id="73733" name="Text Box 5"/>
          <p:cNvSpPr txBox="1">
            <a:spLocks noChangeArrowheads="1"/>
          </p:cNvSpPr>
          <p:nvPr/>
        </p:nvSpPr>
        <p:spPr bwMode="auto">
          <a:xfrm>
            <a:off x="533400" y="2133600"/>
            <a:ext cx="2286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19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20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22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24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27</a:t>
            </a:r>
          </a:p>
        </p:txBody>
      </p:sp>
      <p:sp>
        <p:nvSpPr>
          <p:cNvPr id="73741" name="Text Box 13"/>
          <p:cNvSpPr txBox="1">
            <a:spLocks noChangeArrowheads="1"/>
          </p:cNvSpPr>
          <p:nvPr/>
        </p:nvSpPr>
        <p:spPr bwMode="auto">
          <a:xfrm>
            <a:off x="2286000" y="2438400"/>
            <a:ext cx="61722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8</a:t>
            </a:r>
            <a:r>
              <a:rPr lang="en-US" dirty="0">
                <a:latin typeface="+mj-lt"/>
                <a:cs typeface="+mn-cs"/>
                <a:sym typeface="Symbol" pitchFamily="18" charset="2"/>
              </a:rPr>
              <a:t>4    	8-4=4		or	82=4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  <a:sym typeface="Symbol" pitchFamily="18" charset="2"/>
              </a:rPr>
              <a:t>412		4+8=12  	or 	4x3=12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  <a:sym typeface="Symbol" pitchFamily="18" charset="2"/>
              </a:rPr>
              <a:t>126		12-6=6   	or 	122 = 6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  <a:sym typeface="Symbol" pitchFamily="18" charset="2"/>
              </a:rPr>
              <a:t>6 18		6+12=18 	or 	6x3=18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  <a:sym typeface="Symbol" pitchFamily="18" charset="2"/>
              </a:rPr>
              <a:t>189		18-9=9   	or  	182 = 9</a:t>
            </a:r>
            <a:endParaRPr lang="en-US" dirty="0">
              <a:latin typeface="+mj-lt"/>
              <a:cs typeface="+mn-cs"/>
            </a:endParaRPr>
          </a:p>
        </p:txBody>
      </p:sp>
      <p:sp>
        <p:nvSpPr>
          <p:cNvPr id="73742" name="Text Box 14"/>
          <p:cNvSpPr txBox="1">
            <a:spLocks noChangeArrowheads="1"/>
          </p:cNvSpPr>
          <p:nvPr/>
        </p:nvSpPr>
        <p:spPr bwMode="auto">
          <a:xfrm>
            <a:off x="6934200" y="5257800"/>
            <a:ext cx="1371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dirty="0">
                <a:latin typeface="+mj-lt"/>
                <a:cs typeface="+mn-cs"/>
              </a:rPr>
              <a:t>9x3=27</a:t>
            </a:r>
          </a:p>
        </p:txBody>
      </p:sp>
      <p:pic>
        <p:nvPicPr>
          <p:cNvPr id="146439" name="Picture 2"/>
          <p:cNvPicPr>
            <a:picLocks noChangeAspect="1" noChangeArrowheads="1"/>
          </p:cNvPicPr>
          <p:nvPr/>
        </p:nvPicPr>
        <p:blipFill>
          <a:blip r:embed="rId2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37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37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3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3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3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3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37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37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37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37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37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37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37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37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37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37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37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7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37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37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37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37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37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37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73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3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3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 animBg="1" autoUpdateAnimBg="0"/>
      <p:bldP spid="73732" grpId="0" autoUpdateAnimBg="0"/>
      <p:bldP spid="73733" grpId="0" autoUpdateAnimBg="0"/>
      <p:bldP spid="73741" grpId="0" build="p" autoUpdateAnimBg="0"/>
      <p:bldP spid="73742" grpId="0" autoUpdateAnimBg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6096000" y="6248400"/>
            <a:ext cx="2667000" cy="3698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dirty="0">
                <a:latin typeface="+mj-lt"/>
                <a:cs typeface="+mn-cs"/>
              </a:rPr>
              <a:t>CORRECT ANSWER: A</a:t>
            </a:r>
          </a:p>
        </p:txBody>
      </p:sp>
      <p:sp>
        <p:nvSpPr>
          <p:cNvPr id="74755" name="Text Box 3"/>
          <p:cNvSpPr txBox="1">
            <a:spLocks noChangeArrowheads="1"/>
          </p:cNvSpPr>
          <p:nvPr/>
        </p:nvSpPr>
        <p:spPr bwMode="auto">
          <a:xfrm>
            <a:off x="304800" y="533400"/>
            <a:ext cx="1828800" cy="457200"/>
          </a:xfrm>
          <a:prstGeom prst="rect">
            <a:avLst/>
          </a:prstGeom>
          <a:solidFill>
            <a:srgbClr val="6E92C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Question 20</a:t>
            </a:r>
          </a:p>
        </p:txBody>
      </p:sp>
      <p:sp>
        <p:nvSpPr>
          <p:cNvPr id="74756" name="Text Box 4"/>
          <p:cNvSpPr txBox="1">
            <a:spLocks noChangeArrowheads="1"/>
          </p:cNvSpPr>
          <p:nvPr/>
        </p:nvSpPr>
        <p:spPr bwMode="auto">
          <a:xfrm>
            <a:off x="381000" y="1219200"/>
            <a:ext cx="838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 err="1">
                <a:latin typeface="+mj-lt"/>
                <a:cs typeface="+mn-cs"/>
              </a:rPr>
              <a:t>Lyndsey</a:t>
            </a:r>
            <a:r>
              <a:rPr lang="en-US" dirty="0">
                <a:latin typeface="+mj-lt"/>
                <a:cs typeface="+mn-cs"/>
              </a:rPr>
              <a:t> receives grades of 91, 88, 86, and 78 on four tests.  What grade must she receive on her fifth test to have an average test score of 85?</a:t>
            </a:r>
          </a:p>
        </p:txBody>
      </p:sp>
      <p:sp>
        <p:nvSpPr>
          <p:cNvPr id="74757" name="Text Box 5"/>
          <p:cNvSpPr txBox="1">
            <a:spLocks noChangeArrowheads="1"/>
          </p:cNvSpPr>
          <p:nvPr/>
        </p:nvSpPr>
        <p:spPr bwMode="auto">
          <a:xfrm>
            <a:off x="838200" y="2895600"/>
            <a:ext cx="1524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</a:rPr>
              <a:t>82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</a:rPr>
              <a:t>83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</a:rPr>
              <a:t>84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</a:rPr>
              <a:t>85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>
                <a:latin typeface="+mj-lt"/>
                <a:cs typeface="+mn-cs"/>
              </a:rPr>
              <a:t>86</a:t>
            </a:r>
          </a:p>
        </p:txBody>
      </p:sp>
      <p:sp>
        <p:nvSpPr>
          <p:cNvPr id="74758" name="Text Box 6"/>
          <p:cNvSpPr txBox="1">
            <a:spLocks noChangeArrowheads="1"/>
          </p:cNvSpPr>
          <p:nvPr/>
        </p:nvSpPr>
        <p:spPr bwMode="auto">
          <a:xfrm>
            <a:off x="2971800" y="2971800"/>
            <a:ext cx="61722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Let    x = the fifth test score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(91 + 88 + 86 + 78 + x ) </a:t>
            </a:r>
            <a:r>
              <a:rPr lang="en-US">
                <a:latin typeface="+mj-lt"/>
                <a:cs typeface="+mn-cs"/>
                <a:sym typeface="Symbol" pitchFamily="18" charset="2"/>
              </a:rPr>
              <a:t> 5 = 85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  <a:sym typeface="Symbol" pitchFamily="18" charset="2"/>
              </a:rPr>
              <a:t>343 + x = 425</a:t>
            </a:r>
          </a:p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  <a:sym typeface="Symbol" pitchFamily="18" charset="2"/>
              </a:rPr>
              <a:t>x = 82</a:t>
            </a:r>
            <a:endParaRPr lang="en-US">
              <a:latin typeface="+mj-lt"/>
              <a:cs typeface="+mn-cs"/>
            </a:endParaRPr>
          </a:p>
        </p:txBody>
      </p:sp>
      <p:pic>
        <p:nvPicPr>
          <p:cNvPr id="147462" name="Picture 2"/>
          <p:cNvPicPr>
            <a:picLocks noChangeAspect="1" noChangeArrowheads="1"/>
          </p:cNvPicPr>
          <p:nvPr/>
        </p:nvPicPr>
        <p:blipFill>
          <a:blip r:embed="rId2"/>
          <a:srcRect l="-900" t="67912"/>
          <a:stretch>
            <a:fillRect/>
          </a:stretch>
        </p:blipFill>
        <p:spPr bwMode="auto">
          <a:xfrm>
            <a:off x="228600" y="1524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47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4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4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 animBg="1" autoUpdateAnimBg="0"/>
      <p:bldP spid="74756" grpId="0" autoUpdateAnimBg="0"/>
      <p:bldP spid="74757" grpId="0" autoUpdateAnimBg="0"/>
      <p:bldP spid="74758" grpId="0" autoUpdateAnimBg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5943600" y="6248400"/>
            <a:ext cx="2895600" cy="3698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/>
              <a:t>CORRECT ANSWER: C</a:t>
            </a:r>
          </a:p>
        </p:txBody>
      </p:sp>
      <p:sp>
        <p:nvSpPr>
          <p:cNvPr id="148482" name="Text Box 3"/>
          <p:cNvSpPr txBox="1">
            <a:spLocks noChangeArrowheads="1"/>
          </p:cNvSpPr>
          <p:nvPr/>
        </p:nvSpPr>
        <p:spPr bwMode="auto">
          <a:xfrm>
            <a:off x="304800" y="685800"/>
            <a:ext cx="1828800" cy="457200"/>
          </a:xfrm>
          <a:prstGeom prst="rect">
            <a:avLst/>
          </a:prstGeom>
          <a:solidFill>
            <a:srgbClr val="6E92C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Question 21</a:t>
            </a:r>
          </a:p>
        </p:txBody>
      </p:sp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304800" y="1295400"/>
            <a:ext cx="86868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/>
              <a:t>One angle, </a:t>
            </a:r>
            <a:r>
              <a:rPr lang="en-US" sz="2800">
                <a:sym typeface="Symbol" pitchFamily="18" charset="2"/>
              </a:rPr>
              <a:t>A, has 3 times the measure of its supplement, B.  What is the degree measure of A?</a:t>
            </a:r>
            <a:endParaRPr lang="en-US" sz="2800"/>
          </a:p>
        </p:txBody>
      </p:sp>
      <p:sp>
        <p:nvSpPr>
          <p:cNvPr id="75781" name="Text Box 5"/>
          <p:cNvSpPr txBox="1">
            <a:spLocks noChangeArrowheads="1"/>
          </p:cNvSpPr>
          <p:nvPr/>
        </p:nvSpPr>
        <p:spPr bwMode="auto">
          <a:xfrm>
            <a:off x="381000" y="2743200"/>
            <a:ext cx="22098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lphaUcPeriod"/>
            </a:pPr>
            <a:r>
              <a:rPr lang="en-US"/>
              <a:t>112.5</a:t>
            </a:r>
            <a:r>
              <a:rPr lang="en-US">
                <a:cs typeface="Tahoma" pitchFamily="34" charset="0"/>
              </a:rPr>
              <a:t>°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</a:pPr>
            <a:r>
              <a:rPr lang="en-US">
                <a:cs typeface="Tahoma" pitchFamily="34" charset="0"/>
              </a:rPr>
              <a:t>120°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</a:pPr>
            <a:r>
              <a:rPr lang="en-US">
                <a:cs typeface="Tahoma" pitchFamily="34" charset="0"/>
              </a:rPr>
              <a:t>135°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</a:pPr>
            <a:r>
              <a:rPr lang="en-US">
                <a:cs typeface="Tahoma" pitchFamily="34" charset="0"/>
              </a:rPr>
              <a:t>150°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</a:pPr>
            <a:r>
              <a:rPr lang="en-US">
                <a:cs typeface="Tahoma" pitchFamily="34" charset="0"/>
              </a:rPr>
              <a:t>157.5°</a:t>
            </a:r>
            <a:endParaRPr lang="en-US"/>
          </a:p>
        </p:txBody>
      </p:sp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3352800" y="2743200"/>
            <a:ext cx="47244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Let x = the measure of </a:t>
            </a:r>
            <a:r>
              <a:rPr lang="en-US">
                <a:sym typeface="Symbol" pitchFamily="18" charset="2"/>
              </a:rPr>
              <a:t>B </a:t>
            </a:r>
          </a:p>
          <a:p>
            <a:pPr>
              <a:spcBef>
                <a:spcPct val="50000"/>
              </a:spcBef>
            </a:pPr>
            <a:r>
              <a:rPr lang="en-US">
                <a:sym typeface="Symbol" pitchFamily="18" charset="2"/>
              </a:rPr>
              <a:t>then 3x = the measure of A</a:t>
            </a:r>
            <a:endParaRPr lang="en-US"/>
          </a:p>
        </p:txBody>
      </p:sp>
      <p:sp>
        <p:nvSpPr>
          <p:cNvPr id="75783" name="Text Box 7"/>
          <p:cNvSpPr txBox="1">
            <a:spLocks noChangeArrowheads="1"/>
          </p:cNvSpPr>
          <p:nvPr/>
        </p:nvSpPr>
        <p:spPr bwMode="auto">
          <a:xfrm>
            <a:off x="3429000" y="4038600"/>
            <a:ext cx="35814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 + 3x = 180</a:t>
            </a:r>
            <a:r>
              <a:rPr lang="en-US">
                <a:cs typeface="Tahoma" pitchFamily="34" charset="0"/>
              </a:rPr>
              <a:t>°</a:t>
            </a:r>
          </a:p>
          <a:p>
            <a:pPr>
              <a:spcBef>
                <a:spcPct val="50000"/>
              </a:spcBef>
            </a:pPr>
            <a:r>
              <a:rPr lang="en-US">
                <a:cs typeface="Tahoma" pitchFamily="34" charset="0"/>
              </a:rPr>
              <a:t>4x = </a:t>
            </a:r>
            <a:r>
              <a:rPr lang="en-US"/>
              <a:t>180</a:t>
            </a:r>
            <a:r>
              <a:rPr lang="en-US">
                <a:cs typeface="Tahoma" pitchFamily="34" charset="0"/>
              </a:rPr>
              <a:t>°</a:t>
            </a:r>
          </a:p>
          <a:p>
            <a:pPr>
              <a:spcBef>
                <a:spcPct val="50000"/>
              </a:spcBef>
            </a:pPr>
            <a:r>
              <a:rPr lang="en-US">
                <a:cs typeface="Tahoma" pitchFamily="34" charset="0"/>
              </a:rPr>
              <a:t>x = 45° </a:t>
            </a:r>
          </a:p>
        </p:txBody>
      </p:sp>
      <p:sp>
        <p:nvSpPr>
          <p:cNvPr id="75784" name="Text Box 8"/>
          <p:cNvSpPr txBox="1">
            <a:spLocks noChangeArrowheads="1"/>
          </p:cNvSpPr>
          <p:nvPr/>
        </p:nvSpPr>
        <p:spPr bwMode="auto">
          <a:xfrm>
            <a:off x="5943600" y="4572000"/>
            <a:ext cx="18288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ym typeface="Symbol" pitchFamily="18" charset="2"/>
              </a:rPr>
              <a:t>B = 45</a:t>
            </a:r>
            <a:r>
              <a:rPr lang="en-US">
                <a:cs typeface="Tahoma" pitchFamily="34" charset="0"/>
                <a:sym typeface="Symbol" pitchFamily="18" charset="2"/>
              </a:rPr>
              <a:t>°</a:t>
            </a:r>
          </a:p>
          <a:p>
            <a:pPr>
              <a:spcBef>
                <a:spcPct val="50000"/>
              </a:spcBef>
            </a:pPr>
            <a:r>
              <a:rPr lang="en-US">
                <a:sym typeface="Symbol" pitchFamily="18" charset="2"/>
              </a:rPr>
              <a:t>A = 135</a:t>
            </a:r>
            <a:r>
              <a:rPr lang="en-US">
                <a:cs typeface="Tahoma" pitchFamily="34" charset="0"/>
                <a:sym typeface="Symbol" pitchFamily="18" charset="2"/>
              </a:rPr>
              <a:t>°</a:t>
            </a:r>
            <a:endParaRPr lang="en-US"/>
          </a:p>
        </p:txBody>
      </p:sp>
      <p:pic>
        <p:nvPicPr>
          <p:cNvPr id="148488" name="Picture 2"/>
          <p:cNvPicPr>
            <a:picLocks noChangeAspect="1" noChangeArrowheads="1"/>
          </p:cNvPicPr>
          <p:nvPr/>
        </p:nvPicPr>
        <p:blipFill>
          <a:blip r:embed="rId2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75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75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75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75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 animBg="1" autoUpdateAnimBg="0"/>
      <p:bldP spid="75780" grpId="0" autoUpdateAnimBg="0"/>
      <p:bldP spid="75781" grpId="0" autoUpdateAnimBg="0"/>
      <p:bldP spid="75782" grpId="0" autoUpdateAnimBg="0"/>
      <p:bldP spid="75783" grpId="0" autoUpdateAnimBg="0"/>
      <p:bldP spid="75784" grpId="0" autoUpdateAnimBg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5105400" y="6096000"/>
            <a:ext cx="2971800" cy="3698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dirty="0">
                <a:latin typeface="+mj-lt"/>
                <a:cs typeface="+mn-cs"/>
              </a:rPr>
              <a:t>CORRECT ANSWER: D</a:t>
            </a:r>
          </a:p>
        </p:txBody>
      </p:sp>
      <p:sp>
        <p:nvSpPr>
          <p:cNvPr id="78851" name="Text Box 3"/>
          <p:cNvSpPr txBox="1">
            <a:spLocks noChangeArrowheads="1"/>
          </p:cNvSpPr>
          <p:nvPr/>
        </p:nvSpPr>
        <p:spPr bwMode="auto">
          <a:xfrm>
            <a:off x="304800" y="609600"/>
            <a:ext cx="1828800" cy="457200"/>
          </a:xfrm>
          <a:prstGeom prst="rect">
            <a:avLst/>
          </a:prstGeom>
          <a:solidFill>
            <a:srgbClr val="6E92C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Question 22</a:t>
            </a:r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304800" y="1066800"/>
            <a:ext cx="88392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dirty="0">
                <a:latin typeface="+mj-lt"/>
                <a:cs typeface="+mn-cs"/>
              </a:rPr>
              <a:t>A bag contains 4 red jelly beans, 5 green jelly beans, and 3 white jelly beans.  If a jelly bean is selected at random from the bag, what is the probability that the jelly bean selected is green?</a:t>
            </a:r>
          </a:p>
        </p:txBody>
      </p:sp>
      <p:graphicFrame>
        <p:nvGraphicFramePr>
          <p:cNvPr id="102400" name="Object 0"/>
          <p:cNvGraphicFramePr>
            <a:graphicFrameLocks noChangeAspect="1"/>
          </p:cNvGraphicFramePr>
          <p:nvPr/>
        </p:nvGraphicFramePr>
        <p:xfrm>
          <a:off x="1143000" y="3048000"/>
          <a:ext cx="873125" cy="3581400"/>
        </p:xfrm>
        <a:graphic>
          <a:graphicData uri="http://schemas.openxmlformats.org/presentationml/2006/ole">
            <p:oleObj spid="_x0000_s102400" name="Equation" r:id="rId3" imgW="495000" imgH="2031840" progId="">
              <p:embed/>
            </p:oleObj>
          </a:graphicData>
        </a:graphic>
      </p:graphicFrame>
      <p:sp>
        <p:nvSpPr>
          <p:cNvPr id="78858" name="Text Box 10"/>
          <p:cNvSpPr txBox="1">
            <a:spLocks noChangeArrowheads="1"/>
          </p:cNvSpPr>
          <p:nvPr/>
        </p:nvSpPr>
        <p:spPr bwMode="auto">
          <a:xfrm>
            <a:off x="2743200" y="3429000"/>
            <a:ext cx="6172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Probability of drawing a green jelly </a:t>
            </a:r>
            <a:r>
              <a:rPr lang="en-US" dirty="0">
                <a:latin typeface="+mj-lt"/>
                <a:cs typeface="+mn-cs"/>
              </a:rPr>
              <a:t>bean:</a:t>
            </a:r>
            <a:endParaRPr lang="en-US" dirty="0">
              <a:latin typeface="+mj-lt"/>
              <a:cs typeface="+mn-cs"/>
            </a:endParaRPr>
          </a:p>
        </p:txBody>
      </p:sp>
      <p:graphicFrame>
        <p:nvGraphicFramePr>
          <p:cNvPr id="102401" name="Object 1"/>
          <p:cNvGraphicFramePr>
            <a:graphicFrameLocks noChangeAspect="1"/>
          </p:cNvGraphicFramePr>
          <p:nvPr/>
        </p:nvGraphicFramePr>
        <p:xfrm>
          <a:off x="3276600" y="4038600"/>
          <a:ext cx="4724400" cy="860425"/>
        </p:xfrm>
        <a:graphic>
          <a:graphicData uri="http://schemas.openxmlformats.org/presentationml/2006/ole">
            <p:oleObj spid="_x0000_s102401" name="Equation" r:id="rId4" imgW="2298600" imgH="419040" progId="">
              <p:embed/>
            </p:oleObj>
          </a:graphicData>
        </a:graphic>
      </p:graphicFrame>
      <p:pic>
        <p:nvPicPr>
          <p:cNvPr id="102406" name="Picture 2"/>
          <p:cNvPicPr>
            <a:picLocks noChangeAspect="1" noChangeArrowheads="1"/>
          </p:cNvPicPr>
          <p:nvPr/>
        </p:nvPicPr>
        <p:blipFill>
          <a:blip r:embed="rId5"/>
          <a:srcRect l="-900" t="67912"/>
          <a:stretch>
            <a:fillRect/>
          </a:stretch>
        </p:blipFill>
        <p:spPr bwMode="auto">
          <a:xfrm>
            <a:off x="228600" y="2286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78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102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0" grpId="0" animBg="1" autoUpdateAnimBg="0"/>
      <p:bldP spid="78852" grpId="0" autoUpdateAnimBg="0"/>
      <p:bldP spid="78858" grpId="0" autoUpdateAnimBg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Text Box 2"/>
          <p:cNvSpPr txBox="1">
            <a:spLocks noChangeArrowheads="1"/>
          </p:cNvSpPr>
          <p:nvPr/>
        </p:nvSpPr>
        <p:spPr bwMode="auto">
          <a:xfrm>
            <a:off x="5867400" y="6172200"/>
            <a:ext cx="2819400" cy="3698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dirty="0">
                <a:latin typeface="+mj-lt"/>
                <a:cs typeface="+mn-cs"/>
              </a:rPr>
              <a:t>CORRECT ANSWER: C</a:t>
            </a:r>
          </a:p>
        </p:txBody>
      </p:sp>
      <p:sp>
        <p:nvSpPr>
          <p:cNvPr id="80899" name="Text Box 3"/>
          <p:cNvSpPr txBox="1">
            <a:spLocks noChangeArrowheads="1"/>
          </p:cNvSpPr>
          <p:nvPr/>
        </p:nvSpPr>
        <p:spPr bwMode="auto">
          <a:xfrm>
            <a:off x="304800" y="533400"/>
            <a:ext cx="1828800" cy="457200"/>
          </a:xfrm>
          <a:prstGeom prst="rect">
            <a:avLst/>
          </a:prstGeom>
          <a:solidFill>
            <a:srgbClr val="6E92C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Question 23</a:t>
            </a:r>
          </a:p>
        </p:txBody>
      </p:sp>
      <p:sp>
        <p:nvSpPr>
          <p:cNvPr id="80900" name="Text Box 4"/>
          <p:cNvSpPr txBox="1">
            <a:spLocks noChangeArrowheads="1"/>
          </p:cNvSpPr>
          <p:nvPr/>
        </p:nvSpPr>
        <p:spPr bwMode="auto">
          <a:xfrm>
            <a:off x="609600" y="1066800"/>
            <a:ext cx="7696200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For all positive values of a, b, and c with a&lt;b and a&gt;c, which of the following MUST be true?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	I.   </a:t>
            </a:r>
            <a:r>
              <a:rPr lang="en-US" dirty="0" err="1">
                <a:latin typeface="+mj-lt"/>
                <a:cs typeface="+mn-cs"/>
              </a:rPr>
              <a:t>a+b</a:t>
            </a:r>
            <a:r>
              <a:rPr lang="en-US" dirty="0">
                <a:latin typeface="+mj-lt"/>
                <a:cs typeface="+mn-cs"/>
              </a:rPr>
              <a:t>&gt;c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	II.  2a&gt;c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	III. </a:t>
            </a:r>
            <a:r>
              <a:rPr lang="en-US" dirty="0" err="1">
                <a:latin typeface="+mj-lt"/>
                <a:cs typeface="+mn-cs"/>
              </a:rPr>
              <a:t>a+c</a:t>
            </a:r>
            <a:r>
              <a:rPr lang="en-US" dirty="0">
                <a:latin typeface="+mj-lt"/>
                <a:cs typeface="+mn-cs"/>
              </a:rPr>
              <a:t>&gt;b</a:t>
            </a:r>
          </a:p>
        </p:txBody>
      </p:sp>
      <p:sp>
        <p:nvSpPr>
          <p:cNvPr id="80901" name="Text Box 5"/>
          <p:cNvSpPr txBox="1">
            <a:spLocks noChangeArrowheads="1"/>
          </p:cNvSpPr>
          <p:nvPr/>
        </p:nvSpPr>
        <p:spPr bwMode="auto">
          <a:xfrm>
            <a:off x="838200" y="3810000"/>
            <a:ext cx="2667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I only</a:t>
            </a:r>
            <a:endParaRPr lang="en-US" dirty="0">
              <a:latin typeface="+mj-lt"/>
              <a:cs typeface="Tahoma" pitchFamily="34" charset="0"/>
            </a:endParaRP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Tahoma" pitchFamily="34" charset="0"/>
              </a:rPr>
              <a:t>II only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Tahoma" pitchFamily="34" charset="0"/>
              </a:rPr>
              <a:t>I and II only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Tahoma" pitchFamily="34" charset="0"/>
              </a:rPr>
              <a:t>II and III only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Tahoma" pitchFamily="34" charset="0"/>
              </a:rPr>
              <a:t>I, II, and III</a:t>
            </a:r>
            <a:endParaRPr lang="en-US" dirty="0">
              <a:latin typeface="+mj-lt"/>
              <a:cs typeface="+mn-cs"/>
            </a:endParaRPr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3581400" y="2819400"/>
            <a:ext cx="5257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buFontTx/>
              <a:buAutoNum type="romanUcPeriod"/>
              <a:defRPr/>
            </a:pPr>
            <a:r>
              <a:rPr lang="en-US">
                <a:latin typeface="+mj-lt"/>
                <a:cs typeface="+mn-cs"/>
              </a:rPr>
              <a:t>a and b are both greater than c, so their sum will also be – TRUE</a:t>
            </a:r>
          </a:p>
        </p:txBody>
      </p:sp>
      <p:sp>
        <p:nvSpPr>
          <p:cNvPr id="80905" name="Text Box 9"/>
          <p:cNvSpPr txBox="1">
            <a:spLocks noChangeArrowheads="1"/>
          </p:cNvSpPr>
          <p:nvPr/>
        </p:nvSpPr>
        <p:spPr bwMode="auto">
          <a:xfrm>
            <a:off x="3429000" y="4419600"/>
            <a:ext cx="44958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609600" indent="-609600"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III.  If c=2, a=4, and b=10, then a+c&lt;b - FALSE</a:t>
            </a:r>
          </a:p>
        </p:txBody>
      </p:sp>
      <p:sp>
        <p:nvSpPr>
          <p:cNvPr id="80906" name="Text Box 10"/>
          <p:cNvSpPr txBox="1">
            <a:spLocks noChangeArrowheads="1"/>
          </p:cNvSpPr>
          <p:nvPr/>
        </p:nvSpPr>
        <p:spPr bwMode="auto">
          <a:xfrm>
            <a:off x="3429000" y="3810000"/>
            <a:ext cx="571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II.    a&gt;c, so 2a&gt;c – TRUE</a:t>
            </a:r>
          </a:p>
        </p:txBody>
      </p:sp>
      <p:sp>
        <p:nvSpPr>
          <p:cNvPr id="80907" name="Text Box 11"/>
          <p:cNvSpPr txBox="1">
            <a:spLocks noChangeArrowheads="1"/>
          </p:cNvSpPr>
          <p:nvPr/>
        </p:nvSpPr>
        <p:spPr bwMode="auto">
          <a:xfrm>
            <a:off x="4648200" y="2209800"/>
            <a:ext cx="5943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800" b="1">
                <a:solidFill>
                  <a:srgbClr val="FF0000"/>
                </a:solidFill>
                <a:latin typeface="+mj-lt"/>
                <a:cs typeface="+mn-cs"/>
              </a:rPr>
              <a:t>c &lt; a &lt; b</a:t>
            </a:r>
          </a:p>
        </p:txBody>
      </p:sp>
      <p:sp>
        <p:nvSpPr>
          <p:cNvPr id="80908" name="Line 12"/>
          <p:cNvSpPr>
            <a:spLocks noChangeShapeType="1"/>
          </p:cNvSpPr>
          <p:nvPr/>
        </p:nvSpPr>
        <p:spPr bwMode="auto">
          <a:xfrm>
            <a:off x="1295400" y="3429000"/>
            <a:ext cx="1981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80909" name="Oval 13"/>
          <p:cNvSpPr>
            <a:spLocks noChangeArrowheads="1"/>
          </p:cNvSpPr>
          <p:nvPr/>
        </p:nvSpPr>
        <p:spPr bwMode="auto">
          <a:xfrm>
            <a:off x="1371600" y="1981200"/>
            <a:ext cx="1905000" cy="609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80910" name="Oval 14"/>
          <p:cNvSpPr>
            <a:spLocks noChangeArrowheads="1"/>
          </p:cNvSpPr>
          <p:nvPr/>
        </p:nvSpPr>
        <p:spPr bwMode="auto">
          <a:xfrm>
            <a:off x="1371600" y="2514600"/>
            <a:ext cx="1905000" cy="609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pic>
        <p:nvPicPr>
          <p:cNvPr id="151564" name="Picture 2"/>
          <p:cNvPicPr>
            <a:picLocks noChangeAspect="1" noChangeArrowheads="1"/>
          </p:cNvPicPr>
          <p:nvPr/>
        </p:nvPicPr>
        <p:blipFill>
          <a:blip r:embed="rId2"/>
          <a:srcRect l="-900" t="67912"/>
          <a:stretch>
            <a:fillRect/>
          </a:stretch>
        </p:blipFill>
        <p:spPr bwMode="auto">
          <a:xfrm>
            <a:off x="228600" y="1524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09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09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0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0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80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09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09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0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0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80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09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09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09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09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1000"/>
                                        <p:tgtEl>
                                          <p:spTgt spid="80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 animBg="1" autoUpdateAnimBg="0"/>
      <p:bldP spid="80900" grpId="0" autoUpdateAnimBg="0"/>
      <p:bldP spid="80901" grpId="0" autoUpdateAnimBg="0"/>
      <p:bldP spid="80902" grpId="0" autoUpdateAnimBg="0"/>
      <p:bldP spid="80905" grpId="0" autoUpdateAnimBg="0"/>
      <p:bldP spid="80906" grpId="0" autoUpdateAnimBg="0"/>
      <p:bldP spid="80907" grpId="0" autoUpdateAnimBg="0"/>
      <p:bldP spid="80909" grpId="0" animBg="1"/>
      <p:bldP spid="80910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ext Box 2"/>
          <p:cNvSpPr txBox="1">
            <a:spLocks noChangeArrowheads="1"/>
          </p:cNvSpPr>
          <p:nvPr/>
        </p:nvSpPr>
        <p:spPr bwMode="auto">
          <a:xfrm>
            <a:off x="5791200" y="6172200"/>
            <a:ext cx="2743200" cy="3698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dirty="0">
                <a:latin typeface="+mj-lt"/>
                <a:cs typeface="+mn-cs"/>
              </a:rPr>
              <a:t>CORRECT ANSWER: C</a:t>
            </a:r>
          </a:p>
        </p:txBody>
      </p:sp>
      <p:sp>
        <p:nvSpPr>
          <p:cNvPr id="103429" name="Text Box 3"/>
          <p:cNvSpPr txBox="1">
            <a:spLocks noChangeArrowheads="1"/>
          </p:cNvSpPr>
          <p:nvPr/>
        </p:nvSpPr>
        <p:spPr bwMode="auto">
          <a:xfrm>
            <a:off x="304800" y="533400"/>
            <a:ext cx="1828800" cy="457200"/>
          </a:xfrm>
          <a:prstGeom prst="rect">
            <a:avLst/>
          </a:prstGeom>
          <a:solidFill>
            <a:srgbClr val="6E92C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Question 24</a:t>
            </a:r>
          </a:p>
        </p:txBody>
      </p:sp>
      <p:graphicFrame>
        <p:nvGraphicFramePr>
          <p:cNvPr id="103424" name="Object 1024"/>
          <p:cNvGraphicFramePr>
            <a:graphicFrameLocks noChangeAspect="1"/>
          </p:cNvGraphicFramePr>
          <p:nvPr/>
        </p:nvGraphicFramePr>
        <p:xfrm>
          <a:off x="381000" y="1066800"/>
          <a:ext cx="8001000" cy="1443038"/>
        </p:xfrm>
        <a:graphic>
          <a:graphicData uri="http://schemas.openxmlformats.org/presentationml/2006/ole">
            <p:oleObj spid="_x0000_s103424" name="Equation" r:id="rId3" imgW="3873240" imgH="698400" progId="">
              <p:embed/>
            </p:oleObj>
          </a:graphicData>
        </a:graphic>
      </p:graphicFrame>
      <p:graphicFrame>
        <p:nvGraphicFramePr>
          <p:cNvPr id="103425" name="Object 1025"/>
          <p:cNvGraphicFramePr>
            <a:graphicFrameLocks noChangeAspect="1"/>
          </p:cNvGraphicFramePr>
          <p:nvPr/>
        </p:nvGraphicFramePr>
        <p:xfrm>
          <a:off x="573088" y="2971800"/>
          <a:ext cx="865187" cy="3352800"/>
        </p:xfrm>
        <a:graphic>
          <a:graphicData uri="http://schemas.openxmlformats.org/presentationml/2006/ole">
            <p:oleObj spid="_x0000_s103425" name="Equation" r:id="rId4" imgW="419040" imgH="1625400" progId="">
              <p:embed/>
            </p:oleObj>
          </a:graphicData>
        </a:graphic>
      </p:graphicFrame>
      <p:sp>
        <p:nvSpPr>
          <p:cNvPr id="103430" name="Line 15"/>
          <p:cNvSpPr>
            <a:spLocks noChangeShapeType="1"/>
          </p:cNvSpPr>
          <p:nvPr/>
        </p:nvSpPr>
        <p:spPr bwMode="auto">
          <a:xfrm flipV="1">
            <a:off x="3276600" y="3352800"/>
            <a:ext cx="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3431" name="Line 16"/>
          <p:cNvSpPr>
            <a:spLocks noChangeShapeType="1"/>
          </p:cNvSpPr>
          <p:nvPr/>
        </p:nvSpPr>
        <p:spPr bwMode="auto">
          <a:xfrm>
            <a:off x="2819400" y="4953000"/>
            <a:ext cx="4267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3432" name="Line 17"/>
          <p:cNvSpPr>
            <a:spLocks noChangeShapeType="1"/>
          </p:cNvSpPr>
          <p:nvPr/>
        </p:nvSpPr>
        <p:spPr bwMode="auto">
          <a:xfrm flipV="1">
            <a:off x="3810000" y="4419600"/>
            <a:ext cx="22860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433" name="Text Box 18"/>
          <p:cNvSpPr txBox="1">
            <a:spLocks noChangeArrowheads="1"/>
          </p:cNvSpPr>
          <p:nvPr/>
        </p:nvSpPr>
        <p:spPr bwMode="auto">
          <a:xfrm>
            <a:off x="3657600" y="3962400"/>
            <a:ext cx="2667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                    B</a:t>
            </a:r>
          </a:p>
          <a:p>
            <a:pPr>
              <a:spcBef>
                <a:spcPct val="50000"/>
              </a:spcBef>
            </a:pPr>
            <a:r>
              <a:rPr lang="en-US"/>
              <a:t>A</a:t>
            </a:r>
          </a:p>
        </p:txBody>
      </p:sp>
      <p:graphicFrame>
        <p:nvGraphicFramePr>
          <p:cNvPr id="103426" name="Object 1026"/>
          <p:cNvGraphicFramePr>
            <a:graphicFrameLocks noChangeAspect="1"/>
          </p:cNvGraphicFramePr>
          <p:nvPr/>
        </p:nvGraphicFramePr>
        <p:xfrm>
          <a:off x="3886200" y="2743200"/>
          <a:ext cx="2133600" cy="944563"/>
        </p:xfrm>
        <a:graphic>
          <a:graphicData uri="http://schemas.openxmlformats.org/presentationml/2006/ole">
            <p:oleObj spid="_x0000_s103426" name="Equation" r:id="rId5" imgW="888840" imgH="393480" progId="">
              <p:embed/>
            </p:oleObj>
          </a:graphicData>
        </a:graphic>
      </p:graphicFrame>
      <p:sp>
        <p:nvSpPr>
          <p:cNvPr id="81941" name="Line 21"/>
          <p:cNvSpPr>
            <a:spLocks noChangeShapeType="1"/>
          </p:cNvSpPr>
          <p:nvPr/>
        </p:nvSpPr>
        <p:spPr bwMode="auto">
          <a:xfrm>
            <a:off x="6096000" y="44196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1942" name="Text Box 22"/>
          <p:cNvSpPr txBox="1">
            <a:spLocks noChangeArrowheads="1"/>
          </p:cNvSpPr>
          <p:nvPr/>
        </p:nvSpPr>
        <p:spPr bwMode="auto">
          <a:xfrm>
            <a:off x="5867400" y="4419600"/>
            <a:ext cx="9144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1</a:t>
            </a:r>
          </a:p>
          <a:p>
            <a:pPr>
              <a:spcBef>
                <a:spcPct val="50000"/>
              </a:spcBef>
            </a:pPr>
            <a:r>
              <a:rPr lang="en-US"/>
              <a:t>C</a:t>
            </a:r>
          </a:p>
        </p:txBody>
      </p:sp>
      <p:graphicFrame>
        <p:nvGraphicFramePr>
          <p:cNvPr id="103427" name="Object 1027"/>
          <p:cNvGraphicFramePr>
            <a:graphicFrameLocks noChangeAspect="1"/>
          </p:cNvGraphicFramePr>
          <p:nvPr/>
        </p:nvGraphicFramePr>
        <p:xfrm>
          <a:off x="6096000" y="2667000"/>
          <a:ext cx="792163" cy="1066800"/>
        </p:xfrm>
        <a:graphic>
          <a:graphicData uri="http://schemas.openxmlformats.org/presentationml/2006/ole">
            <p:oleObj spid="_x0000_s103427" name="Equation" r:id="rId6" imgW="291960" imgH="393480" progId="">
              <p:embed/>
            </p:oleObj>
          </a:graphicData>
        </a:graphic>
      </p:graphicFrame>
      <p:pic>
        <p:nvPicPr>
          <p:cNvPr id="103436" name="Picture 2"/>
          <p:cNvPicPr>
            <a:picLocks noChangeAspect="1" noChangeArrowheads="1"/>
          </p:cNvPicPr>
          <p:nvPr/>
        </p:nvPicPr>
        <p:blipFill>
          <a:blip r:embed="rId7"/>
          <a:srcRect l="-900" t="67912"/>
          <a:stretch>
            <a:fillRect/>
          </a:stretch>
        </p:blipFill>
        <p:spPr bwMode="auto">
          <a:xfrm>
            <a:off x="228600" y="1524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3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1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81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3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19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2" grpId="0" animBg="1" autoUpdateAnimBg="0"/>
      <p:bldP spid="81941" grpId="0" animBg="1"/>
      <p:bldP spid="81942" grpId="0" autoUpdateAnimBg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Text Box 3"/>
          <p:cNvSpPr txBox="1">
            <a:spLocks noChangeArrowheads="1"/>
          </p:cNvSpPr>
          <p:nvPr/>
        </p:nvSpPr>
        <p:spPr bwMode="auto">
          <a:xfrm>
            <a:off x="304800" y="609600"/>
            <a:ext cx="1828800" cy="457200"/>
          </a:xfrm>
          <a:prstGeom prst="rect">
            <a:avLst/>
          </a:prstGeom>
          <a:solidFill>
            <a:srgbClr val="6E92C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Question 25</a:t>
            </a:r>
          </a:p>
        </p:txBody>
      </p:sp>
      <p:graphicFrame>
        <p:nvGraphicFramePr>
          <p:cNvPr id="104448" name="Object 1024"/>
          <p:cNvGraphicFramePr>
            <a:graphicFrameLocks noChangeAspect="1"/>
          </p:cNvGraphicFramePr>
          <p:nvPr/>
        </p:nvGraphicFramePr>
        <p:xfrm>
          <a:off x="457200" y="1295400"/>
          <a:ext cx="7818438" cy="1547813"/>
        </p:xfrm>
        <a:graphic>
          <a:graphicData uri="http://schemas.openxmlformats.org/presentationml/2006/ole">
            <p:oleObj spid="_x0000_s104448" name="Equation" r:id="rId3" imgW="3784320" imgH="749160" progId="">
              <p:embed/>
            </p:oleObj>
          </a:graphicData>
        </a:graphic>
      </p:graphicFrame>
      <p:graphicFrame>
        <p:nvGraphicFramePr>
          <p:cNvPr id="104449" name="Object 1025"/>
          <p:cNvGraphicFramePr>
            <a:graphicFrameLocks noChangeAspect="1"/>
          </p:cNvGraphicFramePr>
          <p:nvPr/>
        </p:nvGraphicFramePr>
        <p:xfrm>
          <a:off x="493713" y="3814763"/>
          <a:ext cx="995362" cy="2227262"/>
        </p:xfrm>
        <a:graphic>
          <a:graphicData uri="http://schemas.openxmlformats.org/presentationml/2006/ole">
            <p:oleObj spid="_x0000_s104449" name="Equation" r:id="rId4" imgW="482400" imgH="1079280" progId="">
              <p:embed/>
            </p:oleObj>
          </a:graphicData>
        </a:graphic>
      </p:graphicFrame>
      <p:sp>
        <p:nvSpPr>
          <p:cNvPr id="82958" name="AutoShape 14"/>
          <p:cNvSpPr>
            <a:spLocks noChangeArrowheads="1"/>
          </p:cNvSpPr>
          <p:nvPr/>
        </p:nvSpPr>
        <p:spPr bwMode="auto">
          <a:xfrm rot="12967395" flipH="1">
            <a:off x="2805113" y="4351338"/>
            <a:ext cx="4637087" cy="3397250"/>
          </a:xfrm>
          <a:prstGeom prst="rtTriangl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82959" name="Line 15"/>
          <p:cNvSpPr>
            <a:spLocks noChangeShapeType="1"/>
          </p:cNvSpPr>
          <p:nvPr/>
        </p:nvSpPr>
        <p:spPr bwMode="auto">
          <a:xfrm>
            <a:off x="3186113" y="4776788"/>
            <a:ext cx="304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82960" name="Text Box 16"/>
          <p:cNvSpPr txBox="1">
            <a:spLocks noChangeArrowheads="1"/>
          </p:cNvSpPr>
          <p:nvPr/>
        </p:nvSpPr>
        <p:spPr bwMode="auto">
          <a:xfrm>
            <a:off x="4100513" y="2947988"/>
            <a:ext cx="4343400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  B</a:t>
            </a:r>
          </a:p>
          <a:p>
            <a:pPr>
              <a:spcBef>
                <a:spcPct val="50000"/>
              </a:spcBef>
              <a:defRPr/>
            </a:pPr>
            <a:endParaRPr lang="en-US" dirty="0">
              <a:latin typeface="+mj-lt"/>
              <a:cs typeface="+mn-cs"/>
            </a:endParaRPr>
          </a:p>
          <a:p>
            <a:pPr>
              <a:spcBef>
                <a:spcPct val="50000"/>
              </a:spcBef>
              <a:defRPr/>
            </a:pPr>
            <a:endParaRPr lang="en-US" dirty="0">
              <a:latin typeface="+mj-lt"/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                        E</a:t>
            </a:r>
          </a:p>
          <a:p>
            <a:pPr>
              <a:spcBef>
                <a:spcPct val="50000"/>
              </a:spcBef>
              <a:defRPr/>
            </a:pPr>
            <a:endParaRPr lang="en-US" dirty="0">
              <a:latin typeface="+mj-lt"/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                                         C</a:t>
            </a:r>
          </a:p>
        </p:txBody>
      </p:sp>
      <p:sp>
        <p:nvSpPr>
          <p:cNvPr id="82961" name="Text Box 17"/>
          <p:cNvSpPr txBox="1">
            <a:spLocks noChangeArrowheads="1"/>
          </p:cNvSpPr>
          <p:nvPr/>
        </p:nvSpPr>
        <p:spPr bwMode="auto">
          <a:xfrm>
            <a:off x="1890713" y="4471988"/>
            <a:ext cx="15240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         D</a:t>
            </a:r>
          </a:p>
          <a:p>
            <a:pPr>
              <a:spcBef>
                <a:spcPct val="50000"/>
              </a:spcBef>
              <a:defRPr/>
            </a:pPr>
            <a:endParaRPr lang="en-US">
              <a:latin typeface="+mj-lt"/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A</a:t>
            </a:r>
          </a:p>
        </p:txBody>
      </p:sp>
      <p:pic>
        <p:nvPicPr>
          <p:cNvPr id="104455" name="Picture 2"/>
          <p:cNvPicPr>
            <a:picLocks noChangeAspect="1" noChangeArrowheads="1"/>
          </p:cNvPicPr>
          <p:nvPr/>
        </p:nvPicPr>
        <p:blipFill>
          <a:blip r:embed="rId5"/>
          <a:srcRect l="-900" t="67912"/>
          <a:stretch>
            <a:fillRect/>
          </a:stretch>
        </p:blipFill>
        <p:spPr bwMode="auto">
          <a:xfrm>
            <a:off x="228600" y="2286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5472" name="Object 1024"/>
          <p:cNvGraphicFramePr>
            <a:graphicFrameLocks noChangeAspect="1"/>
          </p:cNvGraphicFramePr>
          <p:nvPr/>
        </p:nvGraphicFramePr>
        <p:xfrm>
          <a:off x="5715000" y="762000"/>
          <a:ext cx="2819400" cy="2735263"/>
        </p:xfrm>
        <a:graphic>
          <a:graphicData uri="http://schemas.openxmlformats.org/presentationml/2006/ole">
            <p:oleObj spid="_x0000_s105472" name="Equation" r:id="rId3" imgW="1307880" imgH="1269720" progId="">
              <p:embed/>
            </p:oleObj>
          </a:graphicData>
        </a:graphic>
      </p:graphicFrame>
      <p:sp>
        <p:nvSpPr>
          <p:cNvPr id="84997" name="AutoShape 1029"/>
          <p:cNvSpPr>
            <a:spLocks noChangeArrowheads="1"/>
          </p:cNvSpPr>
          <p:nvPr/>
        </p:nvSpPr>
        <p:spPr bwMode="auto">
          <a:xfrm rot="12967395" flipH="1">
            <a:off x="2819400" y="4419600"/>
            <a:ext cx="4637088" cy="3397250"/>
          </a:xfrm>
          <a:prstGeom prst="rtTriangle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84998" name="Line 1030"/>
          <p:cNvSpPr>
            <a:spLocks noChangeShapeType="1"/>
          </p:cNvSpPr>
          <p:nvPr/>
        </p:nvSpPr>
        <p:spPr bwMode="auto">
          <a:xfrm>
            <a:off x="3352800" y="4648200"/>
            <a:ext cx="2667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84999" name="Text Box 1031"/>
          <p:cNvSpPr txBox="1">
            <a:spLocks noChangeArrowheads="1"/>
          </p:cNvSpPr>
          <p:nvPr/>
        </p:nvSpPr>
        <p:spPr bwMode="auto">
          <a:xfrm>
            <a:off x="4114800" y="3048000"/>
            <a:ext cx="4343400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  B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	 20-x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                    E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			 x</a:t>
            </a:r>
          </a:p>
          <a:p>
            <a:pPr>
              <a:spcBef>
                <a:spcPct val="50000"/>
              </a:spcBef>
              <a:defRPr/>
            </a:pPr>
            <a:endParaRPr lang="en-US" dirty="0">
              <a:latin typeface="+mj-lt"/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                                         C</a:t>
            </a:r>
          </a:p>
        </p:txBody>
      </p:sp>
      <p:sp>
        <p:nvSpPr>
          <p:cNvPr id="85000" name="Text Box 1032"/>
          <p:cNvSpPr txBox="1">
            <a:spLocks noChangeArrowheads="1"/>
          </p:cNvSpPr>
          <p:nvPr/>
        </p:nvSpPr>
        <p:spPr bwMode="auto">
          <a:xfrm>
            <a:off x="1981200" y="3581400"/>
            <a:ext cx="2286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 	       4   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           D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       6</a:t>
            </a:r>
          </a:p>
          <a:p>
            <a:pPr>
              <a:spcBef>
                <a:spcPct val="50000"/>
              </a:spcBef>
              <a:defRPr/>
            </a:pPr>
            <a:endParaRPr lang="en-US" dirty="0">
              <a:latin typeface="+mj-lt"/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A</a:t>
            </a:r>
          </a:p>
        </p:txBody>
      </p:sp>
      <p:sp>
        <p:nvSpPr>
          <p:cNvPr id="85001" name="Text Box 1033"/>
          <p:cNvSpPr txBox="1">
            <a:spLocks noChangeArrowheads="1"/>
          </p:cNvSpPr>
          <p:nvPr/>
        </p:nvSpPr>
        <p:spPr bwMode="auto">
          <a:xfrm>
            <a:off x="304800" y="685800"/>
            <a:ext cx="2819400" cy="3698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dirty="0">
                <a:latin typeface="+mj-lt"/>
                <a:cs typeface="+mn-cs"/>
              </a:rPr>
              <a:t>CORRECT ANSWER: E</a:t>
            </a:r>
          </a:p>
        </p:txBody>
      </p:sp>
      <p:sp>
        <p:nvSpPr>
          <p:cNvPr id="85003" name="Line 1035"/>
          <p:cNvSpPr>
            <a:spLocks noChangeShapeType="1"/>
          </p:cNvSpPr>
          <p:nvPr/>
        </p:nvSpPr>
        <p:spPr bwMode="auto">
          <a:xfrm>
            <a:off x="4267200" y="4495800"/>
            <a:ext cx="1524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85004" name="Line 1036"/>
          <p:cNvSpPr>
            <a:spLocks noChangeShapeType="1"/>
          </p:cNvSpPr>
          <p:nvPr/>
        </p:nvSpPr>
        <p:spPr bwMode="auto">
          <a:xfrm flipH="1">
            <a:off x="4267200" y="4648200"/>
            <a:ext cx="1524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85005" name="Line 1037"/>
          <p:cNvSpPr>
            <a:spLocks noChangeShapeType="1"/>
          </p:cNvSpPr>
          <p:nvPr/>
        </p:nvSpPr>
        <p:spPr bwMode="auto">
          <a:xfrm flipH="1">
            <a:off x="4267200" y="6172200"/>
            <a:ext cx="1524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85006" name="Line 1038"/>
          <p:cNvSpPr>
            <a:spLocks noChangeShapeType="1"/>
          </p:cNvSpPr>
          <p:nvPr/>
        </p:nvSpPr>
        <p:spPr bwMode="auto">
          <a:xfrm>
            <a:off x="4267200" y="6019800"/>
            <a:ext cx="1524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85008" name="Arc 1040"/>
          <p:cNvSpPr>
            <a:spLocks/>
          </p:cNvSpPr>
          <p:nvPr/>
        </p:nvSpPr>
        <p:spPr bwMode="auto">
          <a:xfrm flipH="1">
            <a:off x="1676400" y="3200400"/>
            <a:ext cx="2439988" cy="2878138"/>
          </a:xfrm>
          <a:custGeom>
            <a:avLst/>
            <a:gdLst>
              <a:gd name="G0" fmla="+- 4915 0 0"/>
              <a:gd name="G1" fmla="+- 21600 0 0"/>
              <a:gd name="G2" fmla="+- 21600 0 0"/>
              <a:gd name="T0" fmla="*/ 0 w 26515"/>
              <a:gd name="T1" fmla="*/ 567 h 31355"/>
              <a:gd name="T2" fmla="*/ 24187 w 26515"/>
              <a:gd name="T3" fmla="*/ 31355 h 31355"/>
              <a:gd name="T4" fmla="*/ 4915 w 26515"/>
              <a:gd name="T5" fmla="*/ 21600 h 31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515" h="31355" fill="none" extrusionOk="0">
                <a:moveTo>
                  <a:pt x="-1" y="566"/>
                </a:moveTo>
                <a:cubicBezTo>
                  <a:pt x="1611" y="190"/>
                  <a:pt x="3260" y="-1"/>
                  <a:pt x="4915" y="0"/>
                </a:cubicBezTo>
                <a:cubicBezTo>
                  <a:pt x="16844" y="0"/>
                  <a:pt x="26515" y="9670"/>
                  <a:pt x="26515" y="21600"/>
                </a:cubicBezTo>
                <a:cubicBezTo>
                  <a:pt x="26515" y="24989"/>
                  <a:pt x="25717" y="28330"/>
                  <a:pt x="24186" y="31354"/>
                </a:cubicBezTo>
              </a:path>
              <a:path w="26515" h="31355" stroke="0" extrusionOk="0">
                <a:moveTo>
                  <a:pt x="-1" y="566"/>
                </a:moveTo>
                <a:cubicBezTo>
                  <a:pt x="1611" y="190"/>
                  <a:pt x="3260" y="-1"/>
                  <a:pt x="4915" y="0"/>
                </a:cubicBezTo>
                <a:cubicBezTo>
                  <a:pt x="16844" y="0"/>
                  <a:pt x="26515" y="9670"/>
                  <a:pt x="26515" y="21600"/>
                </a:cubicBezTo>
                <a:cubicBezTo>
                  <a:pt x="26515" y="24989"/>
                  <a:pt x="25717" y="28330"/>
                  <a:pt x="24186" y="31354"/>
                </a:cubicBezTo>
                <a:lnTo>
                  <a:pt x="4915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85009" name="Text Box 1041"/>
          <p:cNvSpPr txBox="1">
            <a:spLocks noChangeArrowheads="1"/>
          </p:cNvSpPr>
          <p:nvPr/>
        </p:nvSpPr>
        <p:spPr bwMode="auto">
          <a:xfrm>
            <a:off x="1371600" y="37338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10</a:t>
            </a:r>
          </a:p>
        </p:txBody>
      </p:sp>
      <p:sp>
        <p:nvSpPr>
          <p:cNvPr id="85010" name="Arc 1042"/>
          <p:cNvSpPr>
            <a:spLocks/>
          </p:cNvSpPr>
          <p:nvPr/>
        </p:nvSpPr>
        <p:spPr bwMode="auto">
          <a:xfrm>
            <a:off x="4648200" y="3200400"/>
            <a:ext cx="3657600" cy="2590800"/>
          </a:xfrm>
          <a:custGeom>
            <a:avLst/>
            <a:gdLst>
              <a:gd name="G0" fmla="+- 4915 0 0"/>
              <a:gd name="G1" fmla="+- 21600 0 0"/>
              <a:gd name="G2" fmla="+- 21600 0 0"/>
              <a:gd name="T0" fmla="*/ 0 w 26515"/>
              <a:gd name="T1" fmla="*/ 567 h 26006"/>
              <a:gd name="T2" fmla="*/ 26061 w 26515"/>
              <a:gd name="T3" fmla="*/ 26006 h 26006"/>
              <a:gd name="T4" fmla="*/ 4915 w 26515"/>
              <a:gd name="T5" fmla="*/ 21600 h 260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515" h="26006" fill="none" extrusionOk="0">
                <a:moveTo>
                  <a:pt x="-1" y="566"/>
                </a:moveTo>
                <a:cubicBezTo>
                  <a:pt x="1611" y="190"/>
                  <a:pt x="3260" y="-1"/>
                  <a:pt x="4915" y="0"/>
                </a:cubicBezTo>
                <a:cubicBezTo>
                  <a:pt x="16844" y="0"/>
                  <a:pt x="26515" y="9670"/>
                  <a:pt x="26515" y="21600"/>
                </a:cubicBezTo>
                <a:cubicBezTo>
                  <a:pt x="26515" y="23080"/>
                  <a:pt x="26362" y="24556"/>
                  <a:pt x="26060" y="26005"/>
                </a:cubicBezTo>
              </a:path>
              <a:path w="26515" h="26006" stroke="0" extrusionOk="0">
                <a:moveTo>
                  <a:pt x="-1" y="566"/>
                </a:moveTo>
                <a:cubicBezTo>
                  <a:pt x="1611" y="190"/>
                  <a:pt x="3260" y="-1"/>
                  <a:pt x="4915" y="0"/>
                </a:cubicBezTo>
                <a:cubicBezTo>
                  <a:pt x="16844" y="0"/>
                  <a:pt x="26515" y="9670"/>
                  <a:pt x="26515" y="21600"/>
                </a:cubicBezTo>
                <a:cubicBezTo>
                  <a:pt x="26515" y="23080"/>
                  <a:pt x="26362" y="24556"/>
                  <a:pt x="26060" y="26005"/>
                </a:cubicBezTo>
                <a:lnTo>
                  <a:pt x="4915" y="2160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+mj-lt"/>
              <a:cs typeface="+mn-cs"/>
            </a:endParaRPr>
          </a:p>
        </p:txBody>
      </p:sp>
      <p:sp>
        <p:nvSpPr>
          <p:cNvPr id="85011" name="Text Box 1043"/>
          <p:cNvSpPr txBox="1">
            <a:spLocks noChangeArrowheads="1"/>
          </p:cNvSpPr>
          <p:nvPr/>
        </p:nvSpPr>
        <p:spPr bwMode="auto">
          <a:xfrm>
            <a:off x="7315200" y="3200400"/>
            <a:ext cx="114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>
                <a:latin typeface="+mj-lt"/>
                <a:cs typeface="+mn-cs"/>
              </a:rPr>
              <a:t>20</a:t>
            </a:r>
          </a:p>
        </p:txBody>
      </p:sp>
      <p:sp>
        <p:nvSpPr>
          <p:cNvPr id="85012" name="Text Box 1044"/>
          <p:cNvSpPr txBox="1">
            <a:spLocks noChangeArrowheads="1"/>
          </p:cNvSpPr>
          <p:nvPr/>
        </p:nvSpPr>
        <p:spPr bwMode="auto">
          <a:xfrm>
            <a:off x="0" y="533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+mj-lt"/>
              <a:cs typeface="+mn-cs"/>
            </a:endParaRPr>
          </a:p>
        </p:txBody>
      </p:sp>
      <p:graphicFrame>
        <p:nvGraphicFramePr>
          <p:cNvPr id="105473" name="Object 1025"/>
          <p:cNvGraphicFramePr>
            <a:graphicFrameLocks noChangeAspect="1"/>
          </p:cNvGraphicFramePr>
          <p:nvPr/>
        </p:nvGraphicFramePr>
        <p:xfrm>
          <a:off x="304800" y="1600200"/>
          <a:ext cx="5029200" cy="839788"/>
        </p:xfrm>
        <a:graphic>
          <a:graphicData uri="http://schemas.openxmlformats.org/presentationml/2006/ole">
            <p:oleObj spid="_x0000_s105473" name="Equation" r:id="rId4" imgW="2577960" imgH="431640" progId="">
              <p:embed/>
            </p:oleObj>
          </a:graphicData>
        </a:graphic>
      </p:graphicFrame>
      <p:pic>
        <p:nvPicPr>
          <p:cNvPr id="105488" name="Picture 2"/>
          <p:cNvPicPr>
            <a:picLocks noChangeAspect="1" noChangeArrowheads="1"/>
          </p:cNvPicPr>
          <p:nvPr/>
        </p:nvPicPr>
        <p:blipFill>
          <a:blip r:embed="rId5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5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5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5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5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50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50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001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1" name="Text Box 5"/>
          <p:cNvSpPr txBox="1">
            <a:spLocks noChangeArrowheads="1"/>
          </p:cNvSpPr>
          <p:nvPr/>
        </p:nvSpPr>
        <p:spPr bwMode="auto">
          <a:xfrm>
            <a:off x="685800" y="1066800"/>
            <a:ext cx="74676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/>
              <a:t>Read the problem carefully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/>
              <a:t>Pay attention to what the question asks you to find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/>
              <a:t>Watch for unnecessary information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/>
              <a:t>Label the figures with numbers or letters</a:t>
            </a:r>
          </a:p>
          <a:p>
            <a:pPr>
              <a:spcBef>
                <a:spcPct val="50000"/>
              </a:spcBef>
              <a:buFont typeface="Wingdings" pitchFamily="2" charset="2"/>
              <a:buChar char="ü"/>
            </a:pPr>
            <a:r>
              <a:rPr lang="en-US"/>
              <a:t>Draw a picture</a:t>
            </a:r>
          </a:p>
        </p:txBody>
      </p:sp>
      <p:pic>
        <p:nvPicPr>
          <p:cNvPr id="60422" name="Picture 6" descr="BD07205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81400" y="3429000"/>
            <a:ext cx="3810000" cy="308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3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0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60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1" grpId="0" autoUpdateAnimBg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697" name="Picture 2"/>
          <p:cNvPicPr>
            <a:picLocks noChangeAspect="1" noChangeArrowheads="1"/>
          </p:cNvPicPr>
          <p:nvPr/>
        </p:nvPicPr>
        <p:blipFill>
          <a:blip r:embed="rId2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1905000" y="1219200"/>
            <a:ext cx="5638800" cy="369888"/>
          </a:xfrm>
          <a:prstGeom prst="rect">
            <a:avLst/>
          </a:prstGeom>
          <a:noFill/>
          <a:ln w="19050">
            <a:noFill/>
            <a:prstDash val="lgDashDot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dirty="0">
                <a:solidFill>
                  <a:srgbClr val="003399"/>
                </a:solidFill>
                <a:latin typeface="+mj-lt"/>
                <a:cs typeface="+mn-cs"/>
              </a:rPr>
              <a:t>Things to Remember on the Math ACT</a:t>
            </a: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0" y="220980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dirty="0">
                <a:solidFill>
                  <a:srgbClr val="003399"/>
                </a:solidFill>
                <a:latin typeface="+mj-lt"/>
                <a:cs typeface="+mn-cs"/>
              </a:rPr>
              <a:t>Read </a:t>
            </a:r>
            <a:r>
              <a:rPr lang="en-US" sz="1800" dirty="0">
                <a:solidFill>
                  <a:srgbClr val="003399"/>
                </a:solidFill>
                <a:latin typeface="+mj-lt"/>
                <a:cs typeface="+mn-cs"/>
              </a:rPr>
              <a:t>the directions</a:t>
            </a:r>
          </a:p>
        </p:txBody>
      </p:sp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0" y="274320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dirty="0">
                <a:solidFill>
                  <a:srgbClr val="003399"/>
                </a:solidFill>
                <a:latin typeface="+mj-lt"/>
                <a:cs typeface="+mn-cs"/>
              </a:rPr>
              <a:t>Bring a calculator that you know how to use</a:t>
            </a:r>
          </a:p>
        </p:txBody>
      </p:sp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0" y="335280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>
                <a:solidFill>
                  <a:srgbClr val="003399"/>
                </a:solidFill>
                <a:latin typeface="+mj-lt"/>
                <a:cs typeface="+mn-cs"/>
              </a:rPr>
              <a:t>Read the question carefully</a:t>
            </a:r>
          </a:p>
        </p:txBody>
      </p:sp>
      <p:sp>
        <p:nvSpPr>
          <p:cNvPr id="29704" name="Text Box 8"/>
          <p:cNvSpPr txBox="1">
            <a:spLocks noChangeArrowheads="1"/>
          </p:cNvSpPr>
          <p:nvPr/>
        </p:nvSpPr>
        <p:spPr bwMode="auto">
          <a:xfrm>
            <a:off x="0" y="396240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>
                <a:solidFill>
                  <a:srgbClr val="003399"/>
                </a:solidFill>
                <a:latin typeface="+mj-lt"/>
                <a:cs typeface="+mn-cs"/>
              </a:rPr>
              <a:t>Pay attention to what the question asks you to find</a:t>
            </a:r>
          </a:p>
        </p:txBody>
      </p:sp>
      <p:sp>
        <p:nvSpPr>
          <p:cNvPr id="29705" name="Text Box 9"/>
          <p:cNvSpPr txBox="1">
            <a:spLocks noChangeArrowheads="1"/>
          </p:cNvSpPr>
          <p:nvPr/>
        </p:nvSpPr>
        <p:spPr bwMode="auto">
          <a:xfrm>
            <a:off x="0" y="457200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 dirty="0">
                <a:solidFill>
                  <a:srgbClr val="003399"/>
                </a:solidFill>
                <a:latin typeface="+mj-lt"/>
                <a:cs typeface="+mn-cs"/>
              </a:rPr>
              <a:t>Watch for unnecessary information</a:t>
            </a:r>
          </a:p>
        </p:txBody>
      </p:sp>
      <p:sp>
        <p:nvSpPr>
          <p:cNvPr id="29706" name="Text Box 10"/>
          <p:cNvSpPr txBox="1">
            <a:spLocks noChangeArrowheads="1"/>
          </p:cNvSpPr>
          <p:nvPr/>
        </p:nvSpPr>
        <p:spPr bwMode="auto">
          <a:xfrm>
            <a:off x="0" y="518160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>
                <a:solidFill>
                  <a:srgbClr val="003399"/>
                </a:solidFill>
                <a:latin typeface="+mj-lt"/>
                <a:cs typeface="+mn-cs"/>
              </a:rPr>
              <a:t>Draw a picture</a:t>
            </a:r>
          </a:p>
        </p:txBody>
      </p:sp>
      <p:sp>
        <p:nvSpPr>
          <p:cNvPr id="29707" name="Text Box 11"/>
          <p:cNvSpPr txBox="1">
            <a:spLocks noChangeArrowheads="1"/>
          </p:cNvSpPr>
          <p:nvPr/>
        </p:nvSpPr>
        <p:spPr bwMode="auto">
          <a:xfrm>
            <a:off x="0" y="571500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>
                <a:solidFill>
                  <a:srgbClr val="003399"/>
                </a:solidFill>
                <a:latin typeface="+mj-lt"/>
                <a:cs typeface="+mn-cs"/>
              </a:rPr>
              <a:t>Pace yourself (60 questions/60 minutes)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 autoUpdateAnimBg="0"/>
      <p:bldP spid="29702" grpId="0" autoUpdateAnimBg="0"/>
      <p:bldP spid="29703" grpId="0" autoUpdateAnimBg="0"/>
      <p:bldP spid="29704" grpId="0" autoUpdateAnimBg="0"/>
      <p:bldP spid="29705" grpId="0" autoUpdateAnimBg="0"/>
      <p:bldP spid="29706" grpId="0" autoUpdateAnimBg="0"/>
      <p:bldP spid="29707" grpId="0" autoUpdateAnimBg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721" name="Picture 2"/>
          <p:cNvPicPr>
            <a:picLocks noChangeAspect="1" noChangeArrowheads="1"/>
          </p:cNvPicPr>
          <p:nvPr/>
        </p:nvPicPr>
        <p:blipFill>
          <a:blip r:embed="rId2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26" name="Text Box 1026"/>
          <p:cNvSpPr txBox="1">
            <a:spLocks noChangeArrowheads="1"/>
          </p:cNvSpPr>
          <p:nvPr/>
        </p:nvSpPr>
        <p:spPr bwMode="auto">
          <a:xfrm>
            <a:off x="762000" y="914400"/>
            <a:ext cx="7467600" cy="584200"/>
          </a:xfrm>
          <a:prstGeom prst="rect">
            <a:avLst/>
          </a:prstGeom>
          <a:noFill/>
          <a:ln w="19050">
            <a:noFill/>
            <a:prstDash val="lgDashDotDot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200" dirty="0">
                <a:solidFill>
                  <a:srgbClr val="003399"/>
                </a:solidFill>
                <a:latin typeface="+mj-lt"/>
                <a:cs typeface="+mn-cs"/>
              </a:rPr>
              <a:t>Things to Remember on the Math ACT</a:t>
            </a:r>
          </a:p>
        </p:txBody>
      </p:sp>
      <p:sp>
        <p:nvSpPr>
          <p:cNvPr id="77827" name="Text Box 1027"/>
          <p:cNvSpPr txBox="1">
            <a:spLocks noChangeArrowheads="1"/>
          </p:cNvSpPr>
          <p:nvPr/>
        </p:nvSpPr>
        <p:spPr bwMode="auto">
          <a:xfrm>
            <a:off x="0" y="205740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>
                <a:solidFill>
                  <a:srgbClr val="003399"/>
                </a:solidFill>
                <a:latin typeface="+mj-lt"/>
                <a:cs typeface="+mn-cs"/>
              </a:rPr>
              <a:t>Do the easy questions first, then try the hard ones</a:t>
            </a:r>
          </a:p>
        </p:txBody>
      </p:sp>
      <p:sp>
        <p:nvSpPr>
          <p:cNvPr id="77828" name="Text Box 1028"/>
          <p:cNvSpPr txBox="1">
            <a:spLocks noChangeArrowheads="1"/>
          </p:cNvSpPr>
          <p:nvPr/>
        </p:nvSpPr>
        <p:spPr bwMode="auto">
          <a:xfrm>
            <a:off x="0" y="266700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>
                <a:solidFill>
                  <a:srgbClr val="003399"/>
                </a:solidFill>
                <a:latin typeface="+mj-lt"/>
                <a:cs typeface="+mn-cs"/>
              </a:rPr>
              <a:t>Show some work and circle your answers in your test booklet</a:t>
            </a:r>
          </a:p>
        </p:txBody>
      </p:sp>
      <p:sp>
        <p:nvSpPr>
          <p:cNvPr id="77829" name="Text Box 1029"/>
          <p:cNvSpPr txBox="1">
            <a:spLocks noChangeArrowheads="1"/>
          </p:cNvSpPr>
          <p:nvPr/>
        </p:nvSpPr>
        <p:spPr bwMode="auto">
          <a:xfrm>
            <a:off x="0" y="327660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>
                <a:solidFill>
                  <a:srgbClr val="003399"/>
                </a:solidFill>
                <a:latin typeface="+mj-lt"/>
                <a:cs typeface="+mn-cs"/>
              </a:rPr>
              <a:t>Don’t waste too much time on one problem</a:t>
            </a:r>
          </a:p>
        </p:txBody>
      </p:sp>
      <p:sp>
        <p:nvSpPr>
          <p:cNvPr id="77830" name="Text Box 1030"/>
          <p:cNvSpPr txBox="1">
            <a:spLocks noChangeArrowheads="1"/>
          </p:cNvSpPr>
          <p:nvPr/>
        </p:nvSpPr>
        <p:spPr bwMode="auto">
          <a:xfrm>
            <a:off x="0" y="388620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>
                <a:solidFill>
                  <a:srgbClr val="003399"/>
                </a:solidFill>
                <a:latin typeface="+mj-lt"/>
                <a:cs typeface="+mn-cs"/>
              </a:rPr>
              <a:t>Eliminate wrong answers before guessing</a:t>
            </a:r>
          </a:p>
        </p:txBody>
      </p:sp>
      <p:sp>
        <p:nvSpPr>
          <p:cNvPr id="77831" name="Text Box 1031"/>
          <p:cNvSpPr txBox="1">
            <a:spLocks noChangeArrowheads="1"/>
          </p:cNvSpPr>
          <p:nvPr/>
        </p:nvSpPr>
        <p:spPr bwMode="auto">
          <a:xfrm>
            <a:off x="0" y="449580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>
                <a:solidFill>
                  <a:srgbClr val="003399"/>
                </a:solidFill>
                <a:latin typeface="+mj-lt"/>
                <a:cs typeface="+mn-cs"/>
              </a:rPr>
              <a:t>Answer every question</a:t>
            </a:r>
          </a:p>
        </p:txBody>
      </p:sp>
      <p:sp>
        <p:nvSpPr>
          <p:cNvPr id="77832" name="Text Box 1032"/>
          <p:cNvSpPr txBox="1">
            <a:spLocks noChangeArrowheads="1"/>
          </p:cNvSpPr>
          <p:nvPr/>
        </p:nvSpPr>
        <p:spPr bwMode="auto">
          <a:xfrm>
            <a:off x="0" y="502920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>
                <a:solidFill>
                  <a:srgbClr val="003399"/>
                </a:solidFill>
                <a:latin typeface="+mj-lt"/>
                <a:cs typeface="+mn-cs"/>
              </a:rPr>
              <a:t>Check your work</a:t>
            </a:r>
          </a:p>
        </p:txBody>
      </p:sp>
      <p:sp>
        <p:nvSpPr>
          <p:cNvPr id="77833" name="Text Box 1033"/>
          <p:cNvSpPr txBox="1">
            <a:spLocks noChangeArrowheads="1"/>
          </p:cNvSpPr>
          <p:nvPr/>
        </p:nvSpPr>
        <p:spPr bwMode="auto">
          <a:xfrm>
            <a:off x="0" y="5638800"/>
            <a:ext cx="9144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1800">
                <a:solidFill>
                  <a:srgbClr val="003399"/>
                </a:solidFill>
                <a:latin typeface="+mj-lt"/>
                <a:cs typeface="+mn-cs"/>
              </a:rPr>
              <a:t>Work for the whole 60 minutes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77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77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5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77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2" dur="500"/>
                                        <p:tgtEl>
                                          <p:spTgt spid="77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37" dur="500"/>
                                        <p:tgtEl>
                                          <p:spTgt spid="77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autoUpdateAnimBg="0"/>
      <p:bldP spid="77828" grpId="0" autoUpdateAnimBg="0"/>
      <p:bldP spid="77829" grpId="0" autoUpdateAnimBg="0"/>
      <p:bldP spid="77830" grpId="0" autoUpdateAnimBg="0"/>
      <p:bldP spid="77831" grpId="0" autoUpdateAnimBg="0"/>
      <p:bldP spid="77832" grpId="0" autoUpdateAnimBg="0"/>
      <p:bldP spid="77833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609600" y="1143000"/>
            <a:ext cx="8001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514350" indent="-51435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en-US" sz="2800" dirty="0">
                <a:latin typeface="+mj-lt"/>
                <a:cs typeface="+mn-cs"/>
              </a:rPr>
              <a:t>There’s more than one way to solve these problems</a:t>
            </a:r>
          </a:p>
          <a:p>
            <a:pPr marL="514350" indent="-51435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en-US" sz="2800" dirty="0">
                <a:latin typeface="+mj-lt"/>
                <a:cs typeface="+mn-cs"/>
              </a:rPr>
              <a:t>It’s </a:t>
            </a:r>
            <a:r>
              <a:rPr lang="en-US" sz="2800" dirty="0">
                <a:latin typeface="+mj-lt"/>
                <a:cs typeface="+mn-cs"/>
              </a:rPr>
              <a:t>a timed test – find a quick and reliable way to solve the problem</a:t>
            </a:r>
          </a:p>
          <a:p>
            <a:pPr marL="514350" indent="-51435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en-US" sz="2800" dirty="0">
                <a:latin typeface="+mj-lt"/>
                <a:cs typeface="+mn-cs"/>
              </a:rPr>
              <a:t>Do your work in your test booklet</a:t>
            </a:r>
          </a:p>
          <a:p>
            <a:pPr marL="514350" indent="-51435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en-US" sz="2800" dirty="0">
                <a:latin typeface="+mj-lt"/>
                <a:cs typeface="+mn-cs"/>
              </a:rPr>
              <a:t>Be careful using your calculator – it’s easy to push the wrong button</a:t>
            </a:r>
          </a:p>
          <a:p>
            <a:pPr marL="514350" indent="-514350">
              <a:spcBef>
                <a:spcPct val="50000"/>
              </a:spcBef>
              <a:buFont typeface="+mj-lt"/>
              <a:buAutoNum type="arabicPeriod"/>
              <a:defRPr/>
            </a:pPr>
            <a:r>
              <a:rPr lang="en-US" sz="2800" dirty="0">
                <a:latin typeface="+mj-lt"/>
                <a:cs typeface="+mn-cs"/>
              </a:rPr>
              <a:t>Don’t get involved in long, complicated, or tricky calculations</a:t>
            </a:r>
          </a:p>
        </p:txBody>
      </p:sp>
      <p:pic>
        <p:nvPicPr>
          <p:cNvPr id="130050" name="Picture 2"/>
          <p:cNvPicPr>
            <a:picLocks noChangeAspect="1" noChangeArrowheads="1"/>
          </p:cNvPicPr>
          <p:nvPr/>
        </p:nvPicPr>
        <p:blipFill>
          <a:blip r:embed="rId3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246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glas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7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381000" y="3505200"/>
            <a:ext cx="83058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 typeface="Symbol" pitchFamily="18" charset="2"/>
              <a:buChar char=""/>
            </a:pPr>
            <a:r>
              <a:rPr lang="en-US" sz="2800"/>
              <a:t>Make sure you answered the question that was asked</a:t>
            </a:r>
          </a:p>
          <a:p>
            <a:pPr>
              <a:spcBef>
                <a:spcPct val="50000"/>
              </a:spcBef>
              <a:buFont typeface="Symbol" pitchFamily="18" charset="2"/>
              <a:buChar char=""/>
            </a:pPr>
            <a:r>
              <a:rPr lang="en-US" sz="2800"/>
              <a:t>Each of the wrong answers represents a common mistake that you might have made</a:t>
            </a:r>
          </a:p>
          <a:p>
            <a:pPr>
              <a:spcBef>
                <a:spcPct val="50000"/>
              </a:spcBef>
              <a:buFont typeface="Symbol" pitchFamily="18" charset="2"/>
              <a:buChar char=""/>
            </a:pPr>
            <a:r>
              <a:rPr lang="en-US" sz="2800"/>
              <a:t>If your answer isn’t one of the choices, reread the question and check your work</a:t>
            </a:r>
          </a:p>
        </p:txBody>
      </p:sp>
      <p:pic>
        <p:nvPicPr>
          <p:cNvPr id="63492" name="Picture 4" descr="WB01518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914400"/>
            <a:ext cx="2743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2"/>
          <p:cNvPicPr>
            <a:picLocks noChangeAspect="1" noChangeArrowheads="1"/>
          </p:cNvPicPr>
          <p:nvPr/>
        </p:nvPicPr>
        <p:blipFill>
          <a:blip r:embed="rId3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3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4" presetClass="entr" presetSubtype="32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" dur="5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1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5" name="Picture 2"/>
          <p:cNvPicPr>
            <a:picLocks noChangeAspect="1" noChangeArrowheads="1"/>
          </p:cNvPicPr>
          <p:nvPr/>
        </p:nvPicPr>
        <p:blipFill>
          <a:blip r:embed="rId2"/>
          <a:srcRect l="-900" t="67912"/>
          <a:stretch>
            <a:fillRect/>
          </a:stretch>
        </p:blipFill>
        <p:spPr bwMode="auto">
          <a:xfrm>
            <a:off x="1524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Text Box 1026"/>
          <p:cNvSpPr txBox="1">
            <a:spLocks noChangeArrowheads="1"/>
          </p:cNvSpPr>
          <p:nvPr/>
        </p:nvSpPr>
        <p:spPr bwMode="auto">
          <a:xfrm>
            <a:off x="533400" y="1447800"/>
            <a:ext cx="8153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latin typeface="+mj-lt"/>
                <a:cs typeface="+mn-cs"/>
              </a:rPr>
              <a:t>Take advantage of the multiple-choice format and try each answer until you find the one that works</a:t>
            </a:r>
            <a:r>
              <a:rPr lang="en-US" sz="1800" dirty="0">
                <a:latin typeface="+mj-lt"/>
                <a:cs typeface="+mn-cs"/>
              </a:rPr>
              <a:t>.</a:t>
            </a:r>
          </a:p>
        </p:txBody>
      </p:sp>
      <p:sp>
        <p:nvSpPr>
          <p:cNvPr id="40963" name="Text Box 1027"/>
          <p:cNvSpPr txBox="1">
            <a:spLocks noChangeArrowheads="1"/>
          </p:cNvSpPr>
          <p:nvPr/>
        </p:nvSpPr>
        <p:spPr bwMode="auto">
          <a:xfrm>
            <a:off x="381000" y="2286000"/>
            <a:ext cx="8305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000" dirty="0">
                <a:solidFill>
                  <a:srgbClr val="FF0C01"/>
                </a:solidFill>
                <a:latin typeface="+mj-lt"/>
                <a:cs typeface="+mn-cs"/>
              </a:rPr>
              <a:t>WARNING: Doing it this way will take more time</a:t>
            </a:r>
            <a:r>
              <a:rPr lang="en-US" sz="1800" dirty="0">
                <a:solidFill>
                  <a:srgbClr val="FF0C01"/>
                </a:solidFill>
                <a:latin typeface="+mj-lt"/>
                <a:cs typeface="+mn-cs"/>
              </a:rPr>
              <a:t>.</a:t>
            </a:r>
          </a:p>
        </p:txBody>
      </p:sp>
      <p:sp>
        <p:nvSpPr>
          <p:cNvPr id="134148" name="Text Box 1028"/>
          <p:cNvSpPr txBox="1">
            <a:spLocks noChangeArrowheads="1"/>
          </p:cNvSpPr>
          <p:nvPr/>
        </p:nvSpPr>
        <p:spPr bwMode="auto">
          <a:xfrm>
            <a:off x="2819400" y="228600"/>
            <a:ext cx="3048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>
              <a:latin typeface="Impact" pitchFamily="34" charset="0"/>
            </a:endParaRPr>
          </a:p>
          <a:p>
            <a:pPr algn="ctr">
              <a:spcBef>
                <a:spcPct val="50000"/>
              </a:spcBef>
            </a:pPr>
            <a:r>
              <a:rPr lang="en-US" sz="3200">
                <a:latin typeface="Impact" pitchFamily="34" charset="0"/>
              </a:rPr>
              <a:t>BACKSOLVE</a:t>
            </a:r>
          </a:p>
        </p:txBody>
      </p:sp>
      <p:sp>
        <p:nvSpPr>
          <p:cNvPr id="40965" name="Text Box 1029"/>
          <p:cNvSpPr txBox="1">
            <a:spLocks noChangeArrowheads="1"/>
          </p:cNvSpPr>
          <p:nvPr/>
        </p:nvSpPr>
        <p:spPr bwMode="auto">
          <a:xfrm>
            <a:off x="609600" y="2971800"/>
            <a:ext cx="78486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defRPr/>
            </a:pPr>
            <a:r>
              <a:rPr lang="en-US" sz="2000" dirty="0">
                <a:latin typeface="+mj-lt"/>
                <a:cs typeface="+mn-cs"/>
              </a:rPr>
              <a:t>The greatest common divisor of 84, 90, and 66 (that is, the largest exact divisor of all three numbers) is:</a:t>
            </a:r>
          </a:p>
        </p:txBody>
      </p:sp>
      <p:sp>
        <p:nvSpPr>
          <p:cNvPr id="40966" name="Text Box 1030"/>
          <p:cNvSpPr txBox="1">
            <a:spLocks noChangeArrowheads="1"/>
          </p:cNvSpPr>
          <p:nvPr/>
        </p:nvSpPr>
        <p:spPr bwMode="auto">
          <a:xfrm>
            <a:off x="457200" y="3733800"/>
            <a:ext cx="15240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6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12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18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36</a:t>
            </a:r>
          </a:p>
          <a:p>
            <a:pPr marL="457200" indent="-457200">
              <a:spcBef>
                <a:spcPct val="50000"/>
              </a:spcBef>
              <a:buFontTx/>
              <a:buAutoNum type="alphaUcPeriod"/>
              <a:defRPr/>
            </a:pPr>
            <a:r>
              <a:rPr lang="en-US" dirty="0">
                <a:latin typeface="+mj-lt"/>
                <a:cs typeface="+mn-cs"/>
              </a:rPr>
              <a:t>90</a:t>
            </a:r>
          </a:p>
        </p:txBody>
      </p:sp>
      <p:sp>
        <p:nvSpPr>
          <p:cNvPr id="40967" name="Text Box 1031"/>
          <p:cNvSpPr txBox="1">
            <a:spLocks noChangeArrowheads="1"/>
          </p:cNvSpPr>
          <p:nvPr/>
        </p:nvSpPr>
        <p:spPr bwMode="auto">
          <a:xfrm>
            <a:off x="2362200" y="3886200"/>
            <a:ext cx="6477000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dirty="0">
                <a:cs typeface="+mn-cs"/>
              </a:rPr>
              <a:t>90 does not go into 84 – eliminate answer E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cs typeface="+mn-cs"/>
              </a:rPr>
              <a:t>36 does not go into 84 – eliminate answer D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cs typeface="+mn-cs"/>
              </a:rPr>
              <a:t>18 does not go into 84 – eliminate answer C</a:t>
            </a:r>
          </a:p>
          <a:p>
            <a:pPr>
              <a:spcBef>
                <a:spcPct val="50000"/>
              </a:spcBef>
              <a:defRPr/>
            </a:pPr>
            <a:r>
              <a:rPr lang="en-US" dirty="0">
                <a:cs typeface="+mn-cs"/>
              </a:rPr>
              <a:t>12 does not go into 90 – eliminate answer B</a:t>
            </a:r>
          </a:p>
          <a:p>
            <a:pPr>
              <a:spcBef>
                <a:spcPct val="50000"/>
              </a:spcBef>
              <a:defRPr/>
            </a:pPr>
            <a:endParaRPr lang="en-US" sz="1800" dirty="0">
              <a:latin typeface="+mj-lt"/>
              <a:cs typeface="+mn-cs"/>
            </a:endParaRPr>
          </a:p>
          <a:p>
            <a:pPr>
              <a:spcBef>
                <a:spcPct val="50000"/>
              </a:spcBef>
              <a:defRPr/>
            </a:pPr>
            <a:r>
              <a:rPr lang="en-US" sz="1800" dirty="0">
                <a:latin typeface="+mj-lt"/>
                <a:cs typeface="+mn-cs"/>
              </a:rPr>
              <a:t>6 </a:t>
            </a:r>
            <a:r>
              <a:rPr lang="en-US" sz="1800" dirty="0">
                <a:latin typeface="+mj-lt"/>
                <a:cs typeface="+mn-cs"/>
              </a:rPr>
              <a:t>must be the correct answer and it checks</a:t>
            </a:r>
          </a:p>
        </p:txBody>
      </p:sp>
      <p:sp>
        <p:nvSpPr>
          <p:cNvPr id="40968" name="Text Box 1032"/>
          <p:cNvSpPr txBox="1">
            <a:spLocks noChangeArrowheads="1"/>
          </p:cNvSpPr>
          <p:nvPr/>
        </p:nvSpPr>
        <p:spPr bwMode="auto">
          <a:xfrm>
            <a:off x="1828800" y="3886200"/>
            <a:ext cx="7010400" cy="2308225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latin typeface="Impact" pitchFamily="34" charset="0"/>
              </a:rPr>
              <a:t>84 = 2</a:t>
            </a:r>
            <a:r>
              <a:rPr lang="ar-SA" sz="1800">
                <a:latin typeface="Impact" pitchFamily="34" charset="0"/>
                <a:cs typeface="Tahoma" pitchFamily="34" charset="0"/>
              </a:rPr>
              <a:t>٠</a:t>
            </a:r>
            <a:r>
              <a:rPr lang="en-US" sz="1800">
                <a:latin typeface="Impact" pitchFamily="34" charset="0"/>
              </a:rPr>
              <a:t>2</a:t>
            </a:r>
            <a:r>
              <a:rPr lang="ar-SA" sz="1800">
                <a:latin typeface="Impact" pitchFamily="34" charset="0"/>
                <a:cs typeface="Tahoma" pitchFamily="34" charset="0"/>
              </a:rPr>
              <a:t>٠</a:t>
            </a:r>
            <a:r>
              <a:rPr lang="en-US" sz="1800">
                <a:latin typeface="Impact" pitchFamily="34" charset="0"/>
              </a:rPr>
              <a:t>3</a:t>
            </a:r>
            <a:r>
              <a:rPr lang="ar-SA" sz="1800">
                <a:latin typeface="Impact" pitchFamily="34" charset="0"/>
                <a:cs typeface="Tahoma" pitchFamily="34" charset="0"/>
              </a:rPr>
              <a:t>٠</a:t>
            </a:r>
            <a:r>
              <a:rPr lang="en-US" sz="1800">
                <a:latin typeface="Impact" pitchFamily="34" charset="0"/>
              </a:rPr>
              <a:t>7   90 = 2</a:t>
            </a:r>
            <a:r>
              <a:rPr lang="ar-SA" sz="1800">
                <a:latin typeface="Impact" pitchFamily="34" charset="0"/>
                <a:cs typeface="Tahoma" pitchFamily="34" charset="0"/>
              </a:rPr>
              <a:t>٠</a:t>
            </a:r>
            <a:r>
              <a:rPr lang="en-US" sz="1800">
                <a:latin typeface="Impact" pitchFamily="34" charset="0"/>
              </a:rPr>
              <a:t>3</a:t>
            </a:r>
            <a:r>
              <a:rPr lang="ar-SA" sz="1800">
                <a:latin typeface="Impact" pitchFamily="34" charset="0"/>
                <a:cs typeface="Tahoma" pitchFamily="34" charset="0"/>
              </a:rPr>
              <a:t>٠</a:t>
            </a:r>
            <a:r>
              <a:rPr lang="en-US" sz="1800">
                <a:latin typeface="Impact" pitchFamily="34" charset="0"/>
              </a:rPr>
              <a:t>3</a:t>
            </a:r>
            <a:r>
              <a:rPr lang="ar-SA" sz="1800">
                <a:latin typeface="Impact" pitchFamily="34" charset="0"/>
                <a:cs typeface="Tahoma" pitchFamily="34" charset="0"/>
              </a:rPr>
              <a:t>٠</a:t>
            </a:r>
            <a:r>
              <a:rPr lang="en-US" sz="1800">
                <a:latin typeface="Impact" pitchFamily="34" charset="0"/>
              </a:rPr>
              <a:t>5    66 = 2</a:t>
            </a:r>
            <a:r>
              <a:rPr lang="ar-SA" sz="1800">
                <a:latin typeface="Impact" pitchFamily="34" charset="0"/>
                <a:cs typeface="Tahoma" pitchFamily="34" charset="0"/>
              </a:rPr>
              <a:t>٠</a:t>
            </a:r>
            <a:r>
              <a:rPr lang="en-US" sz="1800">
                <a:latin typeface="Impact" pitchFamily="34" charset="0"/>
              </a:rPr>
              <a:t>3</a:t>
            </a:r>
            <a:r>
              <a:rPr lang="ar-SA" sz="1800">
                <a:latin typeface="Impact" pitchFamily="34" charset="0"/>
                <a:cs typeface="Tahoma" pitchFamily="34" charset="0"/>
              </a:rPr>
              <a:t>٠</a:t>
            </a:r>
            <a:r>
              <a:rPr lang="en-US" sz="1800">
                <a:latin typeface="Impact" pitchFamily="34" charset="0"/>
              </a:rPr>
              <a:t>11</a:t>
            </a:r>
          </a:p>
          <a:p>
            <a:pPr>
              <a:spcBef>
                <a:spcPct val="50000"/>
              </a:spcBef>
            </a:pPr>
            <a:endParaRPr lang="en-US" sz="1800">
              <a:latin typeface="Impact" pitchFamily="34" charset="0"/>
              <a:cs typeface="Tahoma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1800">
                <a:latin typeface="Impact" pitchFamily="34" charset="0"/>
              </a:rPr>
              <a:t>2</a:t>
            </a:r>
            <a:r>
              <a:rPr lang="ar-SA" sz="1800">
                <a:latin typeface="Impact" pitchFamily="34" charset="0"/>
                <a:cs typeface="Tahoma" pitchFamily="34" charset="0"/>
              </a:rPr>
              <a:t>٠</a:t>
            </a:r>
            <a:r>
              <a:rPr lang="en-US" sz="1800">
                <a:latin typeface="Impact" pitchFamily="34" charset="0"/>
              </a:rPr>
              <a:t>3</a:t>
            </a:r>
            <a:r>
              <a:rPr lang="en-US" sz="1800">
                <a:latin typeface="Impact" pitchFamily="34" charset="0"/>
                <a:cs typeface="Tahoma" pitchFamily="34" charset="0"/>
              </a:rPr>
              <a:t> = 6</a:t>
            </a:r>
          </a:p>
          <a:p>
            <a:pPr>
              <a:spcBef>
                <a:spcPct val="50000"/>
              </a:spcBef>
            </a:pPr>
            <a:endParaRPr lang="en-US">
              <a:cs typeface="Tahoma" pitchFamily="34" charset="0"/>
            </a:endParaRPr>
          </a:p>
          <a:p>
            <a:pPr>
              <a:spcBef>
                <a:spcPct val="50000"/>
              </a:spcBef>
            </a:pPr>
            <a:endParaRPr lang="en-US">
              <a:cs typeface="Tahoma" pitchFamily="34" charset="0"/>
            </a:endParaRPr>
          </a:p>
        </p:txBody>
      </p:sp>
      <p:sp>
        <p:nvSpPr>
          <p:cNvPr id="40969" name="Text Box 1033"/>
          <p:cNvSpPr txBox="1">
            <a:spLocks noChangeArrowheads="1"/>
          </p:cNvSpPr>
          <p:nvPr/>
        </p:nvSpPr>
        <p:spPr bwMode="auto">
          <a:xfrm>
            <a:off x="3581400" y="5105400"/>
            <a:ext cx="4267200" cy="369888"/>
          </a:xfrm>
          <a:prstGeom prst="rect">
            <a:avLst/>
          </a:prstGeom>
          <a:solidFill>
            <a:srgbClr val="FFFF66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800" dirty="0">
                <a:latin typeface="+mj-lt"/>
                <a:cs typeface="+mn-cs"/>
              </a:rPr>
              <a:t>CORRECT ANSWER: A</a:t>
            </a:r>
          </a:p>
        </p:txBody>
      </p:sp>
      <p:sp>
        <p:nvSpPr>
          <p:cNvPr id="40973" name="Line 1037"/>
          <p:cNvSpPr>
            <a:spLocks noChangeShapeType="1"/>
          </p:cNvSpPr>
          <p:nvPr/>
        </p:nvSpPr>
        <p:spPr bwMode="auto">
          <a:xfrm flipH="1">
            <a:off x="457200" y="6172200"/>
            <a:ext cx="990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74" name="Line 1038"/>
          <p:cNvSpPr>
            <a:spLocks noChangeShapeType="1"/>
          </p:cNvSpPr>
          <p:nvPr/>
        </p:nvSpPr>
        <p:spPr bwMode="auto">
          <a:xfrm flipH="1">
            <a:off x="381000" y="5638800"/>
            <a:ext cx="990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75" name="Line 1039"/>
          <p:cNvSpPr>
            <a:spLocks noChangeShapeType="1"/>
          </p:cNvSpPr>
          <p:nvPr/>
        </p:nvSpPr>
        <p:spPr bwMode="auto">
          <a:xfrm flipH="1">
            <a:off x="381000" y="5029200"/>
            <a:ext cx="990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76" name="Line 1040"/>
          <p:cNvSpPr>
            <a:spLocks noChangeShapeType="1"/>
          </p:cNvSpPr>
          <p:nvPr/>
        </p:nvSpPr>
        <p:spPr bwMode="auto">
          <a:xfrm flipH="1">
            <a:off x="381000" y="4495800"/>
            <a:ext cx="9906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6" presetClass="entr" presetSubtype="2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0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409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40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3" dur="500"/>
                                        <p:tgtEl>
                                          <p:spTgt spid="40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6" presetClass="entr" presetSubtype="26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autoUpdateAnimBg="0"/>
      <p:bldP spid="40965" grpId="0" autoUpdateAnimBg="0"/>
      <p:bldP spid="40966" grpId="0" autoUpdateAnimBg="0"/>
      <p:bldP spid="40967" grpId="0" autoUpdateAnimBg="0"/>
      <p:bldP spid="40968" grpId="0" animBg="1" autoUpdateAnimBg="0"/>
      <p:bldP spid="40969" grpId="0" animBg="1" autoUpdateAnimBg="0"/>
      <p:bldP spid="40973" grpId="0" animBg="1"/>
      <p:bldP spid="40974" grpId="0" animBg="1"/>
      <p:bldP spid="40975" grpId="0" animBg="1"/>
      <p:bldP spid="4097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18709</TotalTime>
  <Words>2351</Words>
  <Application>Microsoft Office PowerPoint</Application>
  <PresentationFormat>On-screen Show (4:3)</PresentationFormat>
  <Paragraphs>572</Paragraphs>
  <Slides>61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61</vt:i4>
      </vt:variant>
    </vt:vector>
  </HeadingPairs>
  <TitlesOfParts>
    <vt:vector size="72" baseType="lpstr">
      <vt:lpstr>Tahoma</vt:lpstr>
      <vt:lpstr>Arial</vt:lpstr>
      <vt:lpstr>Times New Roman</vt:lpstr>
      <vt:lpstr>Impact</vt:lpstr>
      <vt:lpstr>WP MathA</vt:lpstr>
      <vt:lpstr>Wingdings</vt:lpstr>
      <vt:lpstr>Symbol</vt:lpstr>
      <vt:lpstr>WP Greek Century</vt:lpstr>
      <vt:lpstr>Office Theme</vt:lpstr>
      <vt:lpstr>Document</vt:lpstr>
      <vt:lpstr>Equation</vt:lpstr>
      <vt:lpstr>ACT Tips and Practice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</vt:vector>
  </TitlesOfParts>
  <Company>Forward Service Corp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Trudi Wesemann</dc:creator>
  <cp:lastModifiedBy>Desai</cp:lastModifiedBy>
  <cp:revision>188</cp:revision>
  <dcterms:created xsi:type="dcterms:W3CDTF">2003-03-04T20:26:02Z</dcterms:created>
  <dcterms:modified xsi:type="dcterms:W3CDTF">2011-01-12T09:29:40Z</dcterms:modified>
</cp:coreProperties>
</file>